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theme/theme1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</p:sldMasterIdLst>
  <p:notesMasterIdLst>
    <p:notesMasterId r:id="rId72"/>
  </p:notesMasterIdLst>
  <p:sldIdLst>
    <p:sldId id="256" r:id="rId14"/>
    <p:sldId id="257" r:id="rId15"/>
    <p:sldId id="258" r:id="rId16"/>
    <p:sldId id="259" r:id="rId17"/>
    <p:sldId id="260" r:id="rId18"/>
    <p:sldId id="261" r:id="rId19"/>
    <p:sldId id="262" r:id="rId20"/>
    <p:sldId id="263" r:id="rId21"/>
    <p:sldId id="264" r:id="rId22"/>
    <p:sldId id="265" r:id="rId23"/>
    <p:sldId id="266" r:id="rId24"/>
    <p:sldId id="267" r:id="rId25"/>
    <p:sldId id="268" r:id="rId26"/>
    <p:sldId id="269" r:id="rId27"/>
    <p:sldId id="270" r:id="rId28"/>
    <p:sldId id="271" r:id="rId29"/>
    <p:sldId id="272" r:id="rId30"/>
    <p:sldId id="273" r:id="rId31"/>
    <p:sldId id="274" r:id="rId32"/>
    <p:sldId id="339" r:id="rId33"/>
    <p:sldId id="350" r:id="rId34"/>
    <p:sldId id="367" r:id="rId35"/>
    <p:sldId id="340" r:id="rId36"/>
    <p:sldId id="275" r:id="rId37"/>
    <p:sldId id="341" r:id="rId38"/>
    <p:sldId id="342" r:id="rId39"/>
    <p:sldId id="347" r:id="rId40"/>
    <p:sldId id="348" r:id="rId41"/>
    <p:sldId id="276" r:id="rId42"/>
    <p:sldId id="277" r:id="rId43"/>
    <p:sldId id="343" r:id="rId44"/>
    <p:sldId id="278" r:id="rId45"/>
    <p:sldId id="344" r:id="rId46"/>
    <p:sldId id="345" r:id="rId47"/>
    <p:sldId id="346" r:id="rId48"/>
    <p:sldId id="304" r:id="rId49"/>
    <p:sldId id="349" r:id="rId50"/>
    <p:sldId id="351" r:id="rId51"/>
    <p:sldId id="365" r:id="rId52"/>
    <p:sldId id="366" r:id="rId53"/>
    <p:sldId id="368" r:id="rId54"/>
    <p:sldId id="369" r:id="rId55"/>
    <p:sldId id="352" r:id="rId56"/>
    <p:sldId id="353" r:id="rId57"/>
    <p:sldId id="354" r:id="rId58"/>
    <p:sldId id="355" r:id="rId59"/>
    <p:sldId id="356" r:id="rId60"/>
    <p:sldId id="357" r:id="rId61"/>
    <p:sldId id="371" r:id="rId62"/>
    <p:sldId id="358" r:id="rId63"/>
    <p:sldId id="360" r:id="rId64"/>
    <p:sldId id="359" r:id="rId65"/>
    <p:sldId id="361" r:id="rId66"/>
    <p:sldId id="362" r:id="rId67"/>
    <p:sldId id="363" r:id="rId68"/>
    <p:sldId id="286" r:id="rId69"/>
    <p:sldId id="364" r:id="rId70"/>
    <p:sldId id="370" r:id="rId71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1" d="100"/>
          <a:sy n="81" d="100"/>
        </p:scale>
        <p:origin x="1426" y="6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9" Type="http://schemas.openxmlformats.org/officeDocument/2006/relationships/slide" Target="slides/slide26.xml"/><Relationship Id="rId21" Type="http://schemas.openxmlformats.org/officeDocument/2006/relationships/slide" Target="slides/slide8.xml"/><Relationship Id="rId34" Type="http://schemas.openxmlformats.org/officeDocument/2006/relationships/slide" Target="slides/slide21.xml"/><Relationship Id="rId42" Type="http://schemas.openxmlformats.org/officeDocument/2006/relationships/slide" Target="slides/slide29.xml"/><Relationship Id="rId47" Type="http://schemas.openxmlformats.org/officeDocument/2006/relationships/slide" Target="slides/slide34.xml"/><Relationship Id="rId50" Type="http://schemas.openxmlformats.org/officeDocument/2006/relationships/slide" Target="slides/slide37.xml"/><Relationship Id="rId55" Type="http://schemas.openxmlformats.org/officeDocument/2006/relationships/slide" Target="slides/slide42.xml"/><Relationship Id="rId63" Type="http://schemas.openxmlformats.org/officeDocument/2006/relationships/slide" Target="slides/slide50.xml"/><Relationship Id="rId68" Type="http://schemas.openxmlformats.org/officeDocument/2006/relationships/slide" Target="slides/slide55.xml"/><Relationship Id="rId76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9" Type="http://schemas.openxmlformats.org/officeDocument/2006/relationships/slide" Target="slides/slide1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32" Type="http://schemas.openxmlformats.org/officeDocument/2006/relationships/slide" Target="slides/slide19.xml"/><Relationship Id="rId37" Type="http://schemas.openxmlformats.org/officeDocument/2006/relationships/slide" Target="slides/slide24.xml"/><Relationship Id="rId40" Type="http://schemas.openxmlformats.org/officeDocument/2006/relationships/slide" Target="slides/slide27.xml"/><Relationship Id="rId45" Type="http://schemas.openxmlformats.org/officeDocument/2006/relationships/slide" Target="slides/slide32.xml"/><Relationship Id="rId53" Type="http://schemas.openxmlformats.org/officeDocument/2006/relationships/slide" Target="slides/slide40.xml"/><Relationship Id="rId58" Type="http://schemas.openxmlformats.org/officeDocument/2006/relationships/slide" Target="slides/slide45.xml"/><Relationship Id="rId66" Type="http://schemas.openxmlformats.org/officeDocument/2006/relationships/slide" Target="slides/slide53.xml"/><Relationship Id="rId7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slide" Target="slides/slide15.xml"/><Relationship Id="rId36" Type="http://schemas.openxmlformats.org/officeDocument/2006/relationships/slide" Target="slides/slide23.xml"/><Relationship Id="rId49" Type="http://schemas.openxmlformats.org/officeDocument/2006/relationships/slide" Target="slides/slide36.xml"/><Relationship Id="rId57" Type="http://schemas.openxmlformats.org/officeDocument/2006/relationships/slide" Target="slides/slide44.xml"/><Relationship Id="rId61" Type="http://schemas.openxmlformats.org/officeDocument/2006/relationships/slide" Target="slides/slide4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31" Type="http://schemas.openxmlformats.org/officeDocument/2006/relationships/slide" Target="slides/slide18.xml"/><Relationship Id="rId44" Type="http://schemas.openxmlformats.org/officeDocument/2006/relationships/slide" Target="slides/slide31.xml"/><Relationship Id="rId52" Type="http://schemas.openxmlformats.org/officeDocument/2006/relationships/slide" Target="slides/slide39.xml"/><Relationship Id="rId60" Type="http://schemas.openxmlformats.org/officeDocument/2006/relationships/slide" Target="slides/slide47.xml"/><Relationship Id="rId65" Type="http://schemas.openxmlformats.org/officeDocument/2006/relationships/slide" Target="slides/slide52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slide" Target="slides/slide14.xml"/><Relationship Id="rId30" Type="http://schemas.openxmlformats.org/officeDocument/2006/relationships/slide" Target="slides/slide17.xml"/><Relationship Id="rId35" Type="http://schemas.openxmlformats.org/officeDocument/2006/relationships/slide" Target="slides/slide22.xml"/><Relationship Id="rId43" Type="http://schemas.openxmlformats.org/officeDocument/2006/relationships/slide" Target="slides/slide30.xml"/><Relationship Id="rId48" Type="http://schemas.openxmlformats.org/officeDocument/2006/relationships/slide" Target="slides/slide35.xml"/><Relationship Id="rId56" Type="http://schemas.openxmlformats.org/officeDocument/2006/relationships/slide" Target="slides/slide43.xml"/><Relationship Id="rId64" Type="http://schemas.openxmlformats.org/officeDocument/2006/relationships/slide" Target="slides/slide51.xml"/><Relationship Id="rId69" Type="http://schemas.openxmlformats.org/officeDocument/2006/relationships/slide" Target="slides/slide56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8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33" Type="http://schemas.openxmlformats.org/officeDocument/2006/relationships/slide" Target="slides/slide20.xml"/><Relationship Id="rId38" Type="http://schemas.openxmlformats.org/officeDocument/2006/relationships/slide" Target="slides/slide25.xml"/><Relationship Id="rId46" Type="http://schemas.openxmlformats.org/officeDocument/2006/relationships/slide" Target="slides/slide33.xml"/><Relationship Id="rId59" Type="http://schemas.openxmlformats.org/officeDocument/2006/relationships/slide" Target="slides/slide46.xml"/><Relationship Id="rId67" Type="http://schemas.openxmlformats.org/officeDocument/2006/relationships/slide" Target="slides/slide54.xml"/><Relationship Id="rId20" Type="http://schemas.openxmlformats.org/officeDocument/2006/relationships/slide" Target="slides/slide7.xml"/><Relationship Id="rId41" Type="http://schemas.openxmlformats.org/officeDocument/2006/relationships/slide" Target="slides/slide28.xml"/><Relationship Id="rId54" Type="http://schemas.openxmlformats.org/officeDocument/2006/relationships/slide" Target="slides/slide41.xml"/><Relationship Id="rId62" Type="http://schemas.openxmlformats.org/officeDocument/2006/relationships/slide" Target="slides/slide49.xml"/><Relationship Id="rId70" Type="http://schemas.openxmlformats.org/officeDocument/2006/relationships/slide" Target="slides/slide57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1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2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3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4" name="Text Box 5"/>
          <p:cNvSpPr txBox="1">
            <a:spLocks noChangeArrowheads="1"/>
          </p:cNvSpPr>
          <p:nvPr/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5" name="Text Box 6"/>
          <p:cNvSpPr txBox="1">
            <a:spLocks noChangeArrowheads="1"/>
          </p:cNvSpPr>
          <p:nvPr/>
        </p:nvSpPr>
        <p:spPr bwMode="auto">
          <a:xfrm>
            <a:off x="3884613" y="0"/>
            <a:ext cx="2967037" cy="4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3736" name="Rectangle 7"/>
          <p:cNvSpPr>
            <a:spLocks noGrp="1" noChangeArrowheads="1"/>
          </p:cNvSpPr>
          <p:nvPr>
            <p:ph type="sldImg"/>
          </p:nvPr>
        </p:nvSpPr>
        <p:spPr bwMode="auto">
          <a:xfrm>
            <a:off x="1143000" y="685800"/>
            <a:ext cx="4565650" cy="3422650"/>
          </a:xfrm>
          <a:prstGeom prst="rect">
            <a:avLst/>
          </a:prstGeom>
          <a:noFill/>
          <a:ln w="12600" cap="sq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14344" name="Rectangle 8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80050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73738" name="Text Box 9"/>
          <p:cNvSpPr txBox="1">
            <a:spLocks noChangeArrowheads="1"/>
          </p:cNvSpPr>
          <p:nvPr/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46" name="Rectangle 10"/>
          <p:cNvSpPr>
            <a:spLocks noGrp="1" noChangeArrowheads="1"/>
          </p:cNvSpPr>
          <p:nvPr>
            <p:ph type="sldNum"/>
          </p:nvPr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9C2CEB3B-B4EB-4077-8E9F-DED32AF98D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20644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9C14202-8110-48BC-9870-CEE8EC02675B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475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7C7FCB5-E7E4-4CA9-9CFD-7047505B33D4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475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4757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774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E65D13D-8AEB-4F4F-A8EB-9CA4FF6875D6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10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397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94B2A02-B0C0-4C2B-ADFE-4013DF0A27AD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397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3973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7507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7FC7499-205C-4C25-8F0D-2FF8D6D72BAB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11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499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F1B6AA14-25FE-4650-8FB0-9E2929A7BC0C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11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499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4997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06299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99DB366-F2F6-4961-9AB8-95357D13984A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12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601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6B14CC-9D81-4842-9A9B-838FE7FC843E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12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602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602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07263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DE1916D-1E9C-4D65-A4EA-F30598C7EC37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13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704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A9B23ABD-D19E-40D4-91B5-97B3B2540165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13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704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7045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54673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D1E6556-7DDB-456D-8A0B-7405C31C91BC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14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806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28BEB503-67D2-4470-8E8F-4CE3671CB0F9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14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806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806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8747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DFC75CD-D2DD-4EBF-AD76-D3ECE3E26082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15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909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E5D2E1E7-B6FB-49A7-B779-F7C4459C6370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15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909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9093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23627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777A7E1-841E-4EEB-8BCD-958D9C5CF613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16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011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27E540F-422D-4581-8195-3E6C957C7CB9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9011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0117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48560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3BD08CC-78F3-4351-8175-36358FE1D75F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17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113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4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54214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58ED0A6-A4E3-47D7-8CE9-348B09ABDF08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18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216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3114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7F903E5E-2145-41DB-B4D2-F3B4BDDEC63C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19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3187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8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407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10FFCED-5695-434E-8F57-2E4A09D96098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2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577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C09DBA5A-8B12-4F07-A902-49F62AEDAD46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2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578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578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78571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DCD61D6-5409-4A99-992D-31FBCFE03DCE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24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4211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2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63567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74004AA-450A-4973-9396-4E9155B5BF75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29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5235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6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0123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2313817-2AE7-4D52-B661-5EAD8154DAF7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30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6259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60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479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5603542-ABB8-42B8-A30F-9549CB7A51A7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32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7283" name="Rectangle 1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4" name="Rectangle 2"/>
          <p:cNvSpPr>
            <a:spLocks noChangeArrowheads="1"/>
          </p:cNvSpPr>
          <p:nvPr>
            <p:ph type="body" idx="1"/>
          </p:nvPr>
        </p:nvSpPr>
        <p:spPr>
          <a:xfrm>
            <a:off x="685800" y="4343400"/>
            <a:ext cx="5481638" cy="4110038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2982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5F71CAD0-F3A6-496B-A7ED-B39730D1CB6D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36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830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90E2FFF-9EA4-4F3A-A21B-CEA1F1C474AF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36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9830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0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768780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F542D4B1-AD95-4E74-BC7F-95C1008789C5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56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9933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772ECDB-6AEC-455B-AEC7-0ACFEEE3A9A0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56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9933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3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90805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C28F850-534F-4BEE-8D1C-1EB6ABE5E697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3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68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7BA055A-D39F-491D-ADC7-5C5B0E1EE489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3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680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6805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5372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B86D501D-AAF4-40E4-A7FD-CF0E1E49AC6B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4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782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0671F11-C8CA-4E15-A82F-2FFC51BEEC29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4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782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782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4649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5C8E719-9D02-4FDA-AC6E-C1C396C5DDCB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5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885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91FA9A31-5B27-4771-A624-7ED288389425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5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8852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8853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5650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A750DA9-792B-42F5-A1C1-E6248EFC7253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6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7987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B11E53DC-943A-4A42-B0F9-81C35AD1EFC1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6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7987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79877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532990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947E5F58-1D11-4191-859C-4E74ADB6671F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7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089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3A037C56-69F2-4872-9BB8-0D0A43DB5EFE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7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090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090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1215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B623383-3603-4229-9D99-BA1D92C41E01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8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192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0C894972-EC10-4164-BC0B-B5FCBABDE71F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8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1924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1925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59480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AD0033C1-1E14-4D65-899B-5C74ACFB75C9}" type="slidenum">
              <a:rPr lang="ru-RU" altLang="ru-RU">
                <a:solidFill>
                  <a:srgbClr val="00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pPr eaLnBrk="1" hangingPunct="1"/>
              <a:t>9</a:t>
            </a:fld>
            <a:endParaRPr lang="ru-RU" altLang="ru-RU">
              <a:solidFill>
                <a:srgbClr val="000000"/>
              </a:solidFill>
              <a:latin typeface="Times New Roman" panose="02020603050405020304" pitchFamily="18" charset="0"/>
              <a:cs typeface="Segoe UI" panose="020B0502040204020203" pitchFamily="34" charset="0"/>
            </a:endParaRPr>
          </a:p>
        </p:txBody>
      </p:sp>
      <p:sp>
        <p:nvSpPr>
          <p:cNvPr id="8294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buClrTx/>
              <a:buFontTx/>
              <a:buNone/>
            </a:pPr>
            <a:fld id="{D873273B-D925-456C-AF7D-5075FF784C6F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9</a:t>
            </a:fld>
            <a:endParaRPr lang="ru-RU" altLang="ru-RU" sz="1200">
              <a:solidFill>
                <a:srgbClr val="000000"/>
              </a:solidFill>
            </a:endParaRPr>
          </a:p>
        </p:txBody>
      </p:sp>
      <p:sp>
        <p:nvSpPr>
          <p:cNvPr id="82948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8294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4813" cy="4113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65091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D7DE8E-23AE-4262-83F0-CA45E95339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9970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B8BA0A-D401-42F5-B3D9-A7CEF86261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617096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FF39F6C-E02F-4E39-B66F-BE7C8A3EBA2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811456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EE23B8-12B1-40A9-9D40-0CADE40AFDC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315422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21CA06-FC0A-48B6-A1B5-C11EAEFE8EE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673510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7035ED-740F-4023-91FB-AB95874A13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828357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331C9C-DAAC-451A-BBE5-420FE662D75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7186390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E2D29B-B747-46E2-983E-43615104A2C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6430059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96CA51-049A-48FC-9B79-EAD39E01B51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22693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361CFA-95EF-4A1B-B3F4-C9609620189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197079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14ACE4-D5C7-4991-B07E-E926670447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1034534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E1C18E-316F-4477-B3FC-C9560D9BB4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84239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45EB01-EEE5-472B-9361-1BF04B92A2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710815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EA3E87-2CD9-4E2E-A33B-02184F849A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66075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73528BC-2741-4B4B-AC3F-B5CE4DDB92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200207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E36C94-E971-41ED-B524-F8AFFDFBBD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816442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447C6F-9B1E-4D1F-8FF2-AE03B6AA4B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35365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E4F151-CB91-485F-A358-D9162D2373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9880654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C5CA2E-F29C-446E-9A21-6E320AAD5E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652409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4B28BB-F2D2-4D6B-8F8A-4BF1D948203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281492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119F7B-563E-4B52-9951-784BC1449D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08548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4DCA8F-1EBE-4A0D-8D31-D5091E4CD8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515350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DA2A90-5FE9-468A-8FBB-6E2ECD7EF2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263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040530-F416-42F7-91D5-AFB5A50A92C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90218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CA10BC-D3AC-4486-A95B-220FEA49C7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995229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1D49BB-D665-4454-BEDB-64E93C31F2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581677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94A22B-8AAC-4082-AA2A-21BB8242163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380039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2F7DD9-8055-461E-8D6E-CA4CB8FA65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855938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58CFEB-4DD1-497D-85B4-90A8029E3E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626981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9DDC03-E87D-46AE-BDEC-0D0EECB001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94046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CE58DF-2362-4BC6-8EC4-552921CBD6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35826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217E1F-BE30-4A14-8DD9-323E6B6DAAC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614860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FD7720-0A96-49F5-A7D1-D2042B70956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1588428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F4AF02-943C-438A-B947-98E9C7490E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545370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E9164F-B8C5-493A-A3A4-E05C92C43E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20720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3B7A69-1E69-412B-AD0A-389B8D87C0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172366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42611A-3B1B-4C2D-A7B4-47633E5BC04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356222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CC840D-ACAF-4078-A03A-39AAD9B6E0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4062311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13274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38393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53410168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7550" y="1809750"/>
            <a:ext cx="1793875" cy="475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63825" y="1809750"/>
            <a:ext cx="1793875" cy="47561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9178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1363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5765549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76085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B5D1AD-F258-49F3-B74C-F87E4E66AEE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753720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41533550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5907126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35614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5813" cy="6565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565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936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99CD5C-A37D-45C9-B3DE-D3009020FF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21942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1F8FEF-EAED-4DC9-B4DF-F5E5BE9D143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379328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44C3F8-C2D7-41F9-A13E-C36072E57A2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622934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3D4F8C-52D9-4BCB-B576-44BECB98FD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8991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A2257B-1E60-430B-9274-6B68C08D84A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5030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F63E28-B4ED-4079-8413-EF696339EF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54826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F4EC97-D980-4871-9D21-B88ECB2DE37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995374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AC8456-470A-414E-BCEB-D2E315078AD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2069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918CAD-1FC2-431D-87E9-2192244436B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02886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3D35F8-B438-4AFA-8109-40AB1614B0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2073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3EC240-99A7-42BA-9799-0EF740F749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62153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DCAF5A3-9DE0-432E-8C1B-AEC922B866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65826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052A60-8770-4F25-94ED-643792487F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716142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BD4876D-34D5-4FE9-B473-CB6C23BDC9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600969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510ED7-FE09-473C-9DCF-3854A936D77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111965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02FCC6-E08E-49AC-A3A2-C523D01B6D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78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7C4C83-4E6A-40AD-A335-C2BDD08AB3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247430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EE9D90-653F-4A39-A814-BD1F973FC23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541388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576BB6-0263-4CB9-BB0C-4D752986BC4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41273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E87707-35C2-4335-B30B-7AAF7077CEA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013915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1C965A-B9EF-4B40-BA14-D6A6CA434D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5369193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15CA4D-0847-43D7-B428-BF6F775E6E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19908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5EF583-DB30-4979-90E5-39B3AC95A0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090145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935F3-B157-45D3-B04B-B262E1BA60E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23109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5F0AE2-E53A-4299-8995-A9C7D3E33FB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862822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F513F4-1D7D-44E7-BB31-BB733180005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99481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E393EE-BE5C-42F3-838C-11F9FB043C9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9456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6BCD49-11C6-46D5-A152-C542BE7E68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520389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C34BC0-CF20-4815-9D1C-377C287434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13943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7E31AB-3637-4077-9ACE-B2C699766AF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7349504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062D40-E4FE-4C1A-8FD8-42E149BEE8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026965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ABF695-624F-4217-AF70-C36C689472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2955230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313283-29ED-4A80-B862-75D4BAE1D1E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181059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DC0C89-09B0-442B-96F4-9D100CB8947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599962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67F00D-E309-476D-B39B-3FD8CF6301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2948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6EB37C-F9B8-40B7-973A-EFD0F9A700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590538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2DBBAF-DBC5-42FD-93B8-4CE048E141F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175123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E84183-350E-4CE8-BB06-0C04340AED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675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46E4C6-49EB-4004-877C-40CCE87B503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8608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41E388A-D0B4-4D79-88E4-090535D24C3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19541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9F1F72-7C74-45F2-BB62-5ECBC6A84C9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147395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CF539F-A20F-4799-BF00-07A8F8AF8F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43497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E2E826-A34A-467C-A8DC-D02AECA828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2546311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0F0D5F-7179-40B3-9C56-9A8C092E58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00755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5C22AE-3D6D-4169-BEB6-8B06E54DF7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314231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4FF5A6-C6D3-4DF7-B453-C396BA5C23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26768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4264E3-E246-45E7-B069-D3E5B0CC50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84104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69617A-CECE-4B30-8C64-8F6553CD30E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870355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A6CC7B-BE69-45E3-89E8-3418621DBA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9969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570B9C-24D1-4EB7-89E7-662D7CC5B2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1636398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88231B5-AFE9-45B2-99EF-4497B74AAFE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060604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FAE25B-E1C6-44BC-B1E7-97E811F3F4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320529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B6738E-B0C4-4AA0-B37B-FD44E9BAF2D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025338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A277FD-53BF-4327-9B85-68C4378E33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987160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19D546-F9C6-473D-9294-1CE19B7450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931936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5F975-4F08-405A-933F-8412C7CEA3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112226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440B7B-06F3-4E69-B248-23DAE72493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72916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2F9B55-5966-4104-996B-14A3C3A788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2443484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0452E-45A4-4B04-85BF-9E4D9AB9DD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0886407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84CDFC-0C8A-4B55-AEFE-C71AF5F383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42033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1CE3BF9-CB05-471B-8B70-415D09BC6A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06660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979F97-8B7A-4262-AC0B-B041EEBFBF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61660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AA4C97-715A-4E88-8B82-159017E5AC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24231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122FBB-C56D-4282-B0C8-72C186C2BD3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675770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9AF1868-03DC-4617-A843-B07FF76529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244507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D7B9D8-923B-4872-AA81-11B11243D0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36587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C5079C-0D32-498C-9A50-A2910CE38A8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60277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DEA982-3BAB-440D-98EC-B34559A656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27462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98C9D3-4276-4BF0-9B25-B33065EB96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574058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DBDD8E-E25E-47AA-988B-0DB8B29C790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571611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E2A56D-BFF9-4B18-8B50-80A114B9300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7166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B223BF-6C95-4B16-A3FB-F1CB05E0CE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32007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F974D1-E73C-4857-B06B-35EEA78AB17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158491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56029-75AE-4B0D-A174-80B087BAF1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1589075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89E7A0-DED4-497F-93E4-F62ED8E6CAF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287761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2C47ED-DFAF-4C90-899F-154B2D5C56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4886089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CF9E56-9B64-4563-AE62-7E4EC9258D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729534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7E16F6-9FCE-41B8-87E9-9C34C78EC27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518547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C46C5-D7A1-43F8-957A-DB96C4E5593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6731926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731C26-0138-4FD5-B45A-89042C568C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906524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F3A4CB-1194-42C1-BA53-0DFF5AEECF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76947501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350508-1D89-4AE6-B110-8B34ED88BA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2665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04DF9D-5133-46B9-8D93-751CCC6BACF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817839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7C18F-4FDD-4E78-9FEE-90940356A25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4955858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76A4CB-7D68-4B9E-BB1C-89DF5967ADE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416189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52425" y="1463675"/>
            <a:ext cx="3762375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463675"/>
            <a:ext cx="3763963" cy="4341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E76A61-77A8-40AF-B331-512A66E3386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957644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8C5EB8-FF80-4CD0-B6D6-C648D3475EB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8878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0AD5AAE-FB3B-4BA2-B1D7-59511A85C66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613791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FBBB06-C32D-469C-A9DE-E94AADD39C0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58117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9A81B6-5753-4FF3-99AB-A8BC89ED125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554969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2BBF0BF-E3F2-4864-A210-4D930D6DB82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8368206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8C15C-4AA9-4E89-80B8-19D52F51155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88856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111875" y="228600"/>
            <a:ext cx="1919288" cy="5576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52425" y="228600"/>
            <a:ext cx="5607050" cy="5576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63165-8E22-4B4D-8F69-BDF7A562B7E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2028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5ED4F501-A719-4769-9B6F-28802F830198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solidFill>
            <a:srgbClr val="4BACC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0244" name="Line 3"/>
          <p:cNvSpPr>
            <a:spLocks noChangeShapeType="1"/>
          </p:cNvSpPr>
          <p:nvPr/>
        </p:nvSpPr>
        <p:spPr bwMode="auto">
          <a:xfrm>
            <a:off x="0" y="5695950"/>
            <a:ext cx="9144000" cy="1588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0245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0246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10247" name="Text Box 6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4E074CED-27BD-44EB-A992-3786EF7F0F72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10249" name="Text Box 8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F06415A0-5E91-4CF7-9A9D-B79A59890C44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2294" name="Text Box 5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179795E2-16FE-4841-BDCB-548CFAB87A90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D1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0"/>
            <a:ext cx="9144000" cy="1417638"/>
          </a:xfrm>
          <a:prstGeom prst="rect">
            <a:avLst/>
          </a:prstGeom>
          <a:gradFill rotWithShape="0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3100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Rectangle 2"/>
          <p:cNvSpPr>
            <a:spLocks noChangeArrowheads="1"/>
          </p:cNvSpPr>
          <p:nvPr/>
        </p:nvSpPr>
        <p:spPr bwMode="auto">
          <a:xfrm>
            <a:off x="0" y="1417638"/>
            <a:ext cx="9144000" cy="54403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6" name="AutoShape 3"/>
          <p:cNvSpPr>
            <a:spLocks noChangeArrowheads="1"/>
          </p:cNvSpPr>
          <p:nvPr/>
        </p:nvSpPr>
        <p:spPr bwMode="auto">
          <a:xfrm>
            <a:off x="600075" y="425450"/>
            <a:ext cx="268288" cy="357188"/>
          </a:xfrm>
          <a:custGeom>
            <a:avLst/>
            <a:gdLst>
              <a:gd name="T0" fmla="*/ 268288 w 268288"/>
              <a:gd name="T1" fmla="*/ 178594 h 357188"/>
              <a:gd name="T2" fmla="*/ 134144 w 268288"/>
              <a:gd name="T3" fmla="*/ 357188 h 357188"/>
              <a:gd name="T4" fmla="*/ 0 w 268288"/>
              <a:gd name="T5" fmla="*/ 178594 h 357188"/>
              <a:gd name="T6" fmla="*/ 134144 w 268288"/>
              <a:gd name="T7" fmla="*/ 0 h 357188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68288"/>
              <a:gd name="T13" fmla="*/ 0 h 357188"/>
              <a:gd name="T14" fmla="*/ 268288 w 268288"/>
              <a:gd name="T15" fmla="*/ 357188 h 3571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288" h="357188">
                <a:moveTo>
                  <a:pt x="0" y="497"/>
                </a:moveTo>
                <a:lnTo>
                  <a:pt x="373" y="497"/>
                </a:lnTo>
                <a:lnTo>
                  <a:pt x="180" y="90"/>
                </a:lnTo>
                <a:lnTo>
                  <a:pt x="373" y="497"/>
                </a:lnTo>
                <a:lnTo>
                  <a:pt x="270" y="90"/>
                </a:lnTo>
                <a:lnTo>
                  <a:pt x="0" y="497"/>
                </a:lnTo>
                <a:close/>
                <a:moveTo>
                  <a:pt x="373" y="497"/>
                </a:moveTo>
                <a:lnTo>
                  <a:pt x="0" y="90"/>
                </a:lnTo>
                <a:lnTo>
                  <a:pt x="373" y="497"/>
                </a:lnTo>
                <a:lnTo>
                  <a:pt x="90" y="90"/>
                </a:lnTo>
                <a:lnTo>
                  <a:pt x="410" y="497"/>
                </a:lnTo>
                <a:lnTo>
                  <a:pt x="373" y="497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7" name="AutoShape 4"/>
          <p:cNvSpPr>
            <a:spLocks noChangeArrowheads="1"/>
          </p:cNvSpPr>
          <p:nvPr/>
        </p:nvSpPr>
        <p:spPr bwMode="auto">
          <a:xfrm>
            <a:off x="1771650" y="782638"/>
            <a:ext cx="385763" cy="514350"/>
          </a:xfrm>
          <a:custGeom>
            <a:avLst/>
            <a:gdLst>
              <a:gd name="T0" fmla="*/ 385763 w 385763"/>
              <a:gd name="T1" fmla="*/ 257175 h 514350"/>
              <a:gd name="T2" fmla="*/ 192882 w 385763"/>
              <a:gd name="T3" fmla="*/ 514350 h 514350"/>
              <a:gd name="T4" fmla="*/ 0 w 385763"/>
              <a:gd name="T5" fmla="*/ 257175 h 514350"/>
              <a:gd name="T6" fmla="*/ 192882 w 385763"/>
              <a:gd name="T7" fmla="*/ 0 h 51435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385763"/>
              <a:gd name="T13" fmla="*/ 0 h 514350"/>
              <a:gd name="T14" fmla="*/ 385763 w 385763"/>
              <a:gd name="T15" fmla="*/ 514350 h 5143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85763" h="514350">
                <a:moveTo>
                  <a:pt x="0" y="0"/>
                </a:moveTo>
                <a:lnTo>
                  <a:pt x="0" y="0"/>
                </a:lnTo>
                <a:lnTo>
                  <a:pt x="536" y="0"/>
                </a:lnTo>
                <a:lnTo>
                  <a:pt x="1072" y="0"/>
                </a:lnTo>
                <a:lnTo>
                  <a:pt x="357" y="715"/>
                </a:lnTo>
                <a:lnTo>
                  <a:pt x="1072" y="1430"/>
                </a:lnTo>
                <a:lnTo>
                  <a:pt x="536" y="1430"/>
                </a:lnTo>
                <a:lnTo>
                  <a:pt x="0" y="1430"/>
                </a:lnTo>
                <a:lnTo>
                  <a:pt x="715" y="7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8" name="AutoShape 5"/>
          <p:cNvSpPr>
            <a:spLocks noChangeArrowheads="1"/>
          </p:cNvSpPr>
          <p:nvPr/>
        </p:nvSpPr>
        <p:spPr bwMode="auto">
          <a:xfrm rot="-1320000">
            <a:off x="1731963" y="-3175"/>
            <a:ext cx="273050" cy="328613"/>
          </a:xfrm>
          <a:custGeom>
            <a:avLst/>
            <a:gdLst>
              <a:gd name="T0" fmla="*/ 273050 w 273050"/>
              <a:gd name="T1" fmla="*/ 164307 h 328613"/>
              <a:gd name="T2" fmla="*/ 136525 w 273050"/>
              <a:gd name="T3" fmla="*/ 328613 h 328613"/>
              <a:gd name="T4" fmla="*/ 0 w 273050"/>
              <a:gd name="T5" fmla="*/ 164307 h 328613"/>
              <a:gd name="T6" fmla="*/ 136525 w 273050"/>
              <a:gd name="T7" fmla="*/ 0 h 328613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73050"/>
              <a:gd name="T13" fmla="*/ 0 h 328613"/>
              <a:gd name="T14" fmla="*/ 273050 w 273050"/>
              <a:gd name="T15" fmla="*/ 328613 h 3286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3050" h="328613">
                <a:moveTo>
                  <a:pt x="0" y="0"/>
                </a:moveTo>
                <a:lnTo>
                  <a:pt x="760" y="0"/>
                </a:lnTo>
                <a:lnTo>
                  <a:pt x="760" y="916"/>
                </a:lnTo>
                <a:lnTo>
                  <a:pt x="0" y="916"/>
                </a:lnTo>
                <a:lnTo>
                  <a:pt x="0" y="0"/>
                </a:lnTo>
                <a:close/>
                <a:moveTo>
                  <a:pt x="465" y="465"/>
                </a:moveTo>
                <a:lnTo>
                  <a:pt x="465" y="451"/>
                </a:lnTo>
                <a:lnTo>
                  <a:pt x="295" y="451"/>
                </a:lnTo>
                <a:lnTo>
                  <a:pt x="295" y="465"/>
                </a:lnTo>
                <a:lnTo>
                  <a:pt x="465" y="465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9" name="AutoShape 6"/>
          <p:cNvSpPr>
            <a:spLocks noChangeArrowheads="1"/>
          </p:cNvSpPr>
          <p:nvPr/>
        </p:nvSpPr>
        <p:spPr bwMode="auto">
          <a:xfrm>
            <a:off x="7099300" y="-23813"/>
            <a:ext cx="268288" cy="357188"/>
          </a:xfrm>
          <a:custGeom>
            <a:avLst/>
            <a:gdLst>
              <a:gd name="T0" fmla="*/ 268288 w 268288"/>
              <a:gd name="T1" fmla="*/ 178594 h 357188"/>
              <a:gd name="T2" fmla="*/ 134144 w 268288"/>
              <a:gd name="T3" fmla="*/ 357188 h 357188"/>
              <a:gd name="T4" fmla="*/ 0 w 268288"/>
              <a:gd name="T5" fmla="*/ 178594 h 357188"/>
              <a:gd name="T6" fmla="*/ 134144 w 268288"/>
              <a:gd name="T7" fmla="*/ 0 h 357188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68288"/>
              <a:gd name="T13" fmla="*/ 0 h 357188"/>
              <a:gd name="T14" fmla="*/ 268288 w 268288"/>
              <a:gd name="T15" fmla="*/ 357188 h 3571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8288" h="357188">
                <a:moveTo>
                  <a:pt x="0" y="497"/>
                </a:moveTo>
                <a:lnTo>
                  <a:pt x="373" y="497"/>
                </a:lnTo>
                <a:lnTo>
                  <a:pt x="180" y="90"/>
                </a:lnTo>
                <a:lnTo>
                  <a:pt x="373" y="497"/>
                </a:lnTo>
                <a:lnTo>
                  <a:pt x="270" y="90"/>
                </a:lnTo>
                <a:lnTo>
                  <a:pt x="0" y="497"/>
                </a:lnTo>
                <a:close/>
                <a:moveTo>
                  <a:pt x="373" y="497"/>
                </a:moveTo>
                <a:lnTo>
                  <a:pt x="0" y="90"/>
                </a:lnTo>
                <a:lnTo>
                  <a:pt x="373" y="497"/>
                </a:lnTo>
                <a:lnTo>
                  <a:pt x="90" y="90"/>
                </a:lnTo>
                <a:lnTo>
                  <a:pt x="410" y="497"/>
                </a:lnTo>
                <a:lnTo>
                  <a:pt x="373" y="497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0" name="AutoShape 7"/>
          <p:cNvSpPr>
            <a:spLocks noChangeArrowheads="1"/>
          </p:cNvSpPr>
          <p:nvPr/>
        </p:nvSpPr>
        <p:spPr bwMode="auto">
          <a:xfrm rot="1080000">
            <a:off x="7048500" y="1009650"/>
            <a:ext cx="398463" cy="496888"/>
          </a:xfrm>
          <a:custGeom>
            <a:avLst/>
            <a:gdLst>
              <a:gd name="T0" fmla="*/ 398463 w 398463"/>
              <a:gd name="T1" fmla="*/ 248444 h 496888"/>
              <a:gd name="T2" fmla="*/ 199232 w 398463"/>
              <a:gd name="T3" fmla="*/ 496888 h 496888"/>
              <a:gd name="T4" fmla="*/ 0 w 398463"/>
              <a:gd name="T5" fmla="*/ 248444 h 496888"/>
              <a:gd name="T6" fmla="*/ 199232 w 398463"/>
              <a:gd name="T7" fmla="*/ 0 h 496888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398463"/>
              <a:gd name="T13" fmla="*/ 0 h 496888"/>
              <a:gd name="T14" fmla="*/ 398463 w 398463"/>
              <a:gd name="T15" fmla="*/ 496888 h 4968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8463" h="496888">
                <a:moveTo>
                  <a:pt x="0" y="0"/>
                </a:moveTo>
                <a:lnTo>
                  <a:pt x="0" y="0"/>
                </a:lnTo>
                <a:lnTo>
                  <a:pt x="555" y="0"/>
                </a:lnTo>
                <a:lnTo>
                  <a:pt x="1110" y="0"/>
                </a:lnTo>
                <a:lnTo>
                  <a:pt x="419" y="691"/>
                </a:lnTo>
                <a:lnTo>
                  <a:pt x="1110" y="1382"/>
                </a:lnTo>
                <a:lnTo>
                  <a:pt x="555" y="1382"/>
                </a:lnTo>
                <a:lnTo>
                  <a:pt x="0" y="1382"/>
                </a:lnTo>
                <a:lnTo>
                  <a:pt x="691" y="69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1" name="AutoShape 8"/>
          <p:cNvSpPr>
            <a:spLocks noChangeArrowheads="1"/>
          </p:cNvSpPr>
          <p:nvPr/>
        </p:nvSpPr>
        <p:spPr bwMode="auto">
          <a:xfrm rot="1500000">
            <a:off x="8034338" y="1047750"/>
            <a:ext cx="277812" cy="323850"/>
          </a:xfrm>
          <a:custGeom>
            <a:avLst/>
            <a:gdLst>
              <a:gd name="T0" fmla="*/ 277812 w 277812"/>
              <a:gd name="T1" fmla="*/ 161925 h 323850"/>
              <a:gd name="T2" fmla="*/ 138906 w 277812"/>
              <a:gd name="T3" fmla="*/ 323850 h 323850"/>
              <a:gd name="T4" fmla="*/ 0 w 277812"/>
              <a:gd name="T5" fmla="*/ 161925 h 323850"/>
              <a:gd name="T6" fmla="*/ 138906 w 277812"/>
              <a:gd name="T7" fmla="*/ 0 h 32385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77812"/>
              <a:gd name="T13" fmla="*/ 0 h 323850"/>
              <a:gd name="T14" fmla="*/ 277812 w 277812"/>
              <a:gd name="T15" fmla="*/ 323850 h 32385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812" h="323850">
                <a:moveTo>
                  <a:pt x="0" y="0"/>
                </a:moveTo>
                <a:lnTo>
                  <a:pt x="771" y="0"/>
                </a:lnTo>
                <a:lnTo>
                  <a:pt x="771" y="902"/>
                </a:lnTo>
                <a:lnTo>
                  <a:pt x="0" y="902"/>
                </a:lnTo>
                <a:lnTo>
                  <a:pt x="0" y="0"/>
                </a:lnTo>
                <a:close/>
                <a:moveTo>
                  <a:pt x="472" y="472"/>
                </a:moveTo>
                <a:lnTo>
                  <a:pt x="472" y="430"/>
                </a:lnTo>
                <a:lnTo>
                  <a:pt x="299" y="430"/>
                </a:lnTo>
                <a:lnTo>
                  <a:pt x="299" y="472"/>
                </a:lnTo>
                <a:lnTo>
                  <a:pt x="472" y="472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2" name="AutoShape 9"/>
          <p:cNvSpPr>
            <a:spLocks noChangeArrowheads="1"/>
          </p:cNvSpPr>
          <p:nvPr/>
        </p:nvSpPr>
        <p:spPr bwMode="auto">
          <a:xfrm>
            <a:off x="271463" y="1219200"/>
            <a:ext cx="185737" cy="246063"/>
          </a:xfrm>
          <a:custGeom>
            <a:avLst/>
            <a:gdLst>
              <a:gd name="T0" fmla="*/ 185737 w 185737"/>
              <a:gd name="T1" fmla="*/ 123032 h 246063"/>
              <a:gd name="T2" fmla="*/ 92869 w 185737"/>
              <a:gd name="T3" fmla="*/ 246063 h 246063"/>
              <a:gd name="T4" fmla="*/ 0 w 185737"/>
              <a:gd name="T5" fmla="*/ 123032 h 246063"/>
              <a:gd name="T6" fmla="*/ 92869 w 185737"/>
              <a:gd name="T7" fmla="*/ 0 h 246063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85737"/>
              <a:gd name="T13" fmla="*/ 0 h 246063"/>
              <a:gd name="T14" fmla="*/ 185737 w 185737"/>
              <a:gd name="T15" fmla="*/ 246063 h 2460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737" h="246063">
                <a:moveTo>
                  <a:pt x="0" y="343"/>
                </a:moveTo>
                <a:lnTo>
                  <a:pt x="258" y="343"/>
                </a:lnTo>
                <a:lnTo>
                  <a:pt x="180" y="90"/>
                </a:lnTo>
                <a:lnTo>
                  <a:pt x="258" y="343"/>
                </a:lnTo>
                <a:lnTo>
                  <a:pt x="270" y="90"/>
                </a:lnTo>
                <a:lnTo>
                  <a:pt x="0" y="343"/>
                </a:lnTo>
                <a:close/>
                <a:moveTo>
                  <a:pt x="258" y="343"/>
                </a:moveTo>
                <a:lnTo>
                  <a:pt x="0" y="90"/>
                </a:lnTo>
                <a:lnTo>
                  <a:pt x="258" y="343"/>
                </a:lnTo>
                <a:lnTo>
                  <a:pt x="90" y="90"/>
                </a:lnTo>
                <a:lnTo>
                  <a:pt x="283" y="343"/>
                </a:lnTo>
                <a:lnTo>
                  <a:pt x="258" y="343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3" name="AutoShape 10"/>
          <p:cNvSpPr>
            <a:spLocks noChangeArrowheads="1"/>
          </p:cNvSpPr>
          <p:nvPr/>
        </p:nvSpPr>
        <p:spPr bwMode="auto">
          <a:xfrm rot="1200000">
            <a:off x="96838" y="139700"/>
            <a:ext cx="277812" cy="338138"/>
          </a:xfrm>
          <a:custGeom>
            <a:avLst/>
            <a:gdLst>
              <a:gd name="T0" fmla="*/ 277812 w 277812"/>
              <a:gd name="T1" fmla="*/ 169069 h 338138"/>
              <a:gd name="T2" fmla="*/ 138906 w 277812"/>
              <a:gd name="T3" fmla="*/ 338138 h 338138"/>
              <a:gd name="T4" fmla="*/ 0 w 277812"/>
              <a:gd name="T5" fmla="*/ 169069 h 338138"/>
              <a:gd name="T6" fmla="*/ 138906 w 277812"/>
              <a:gd name="T7" fmla="*/ 0 h 338138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77812"/>
              <a:gd name="T13" fmla="*/ 0 h 338138"/>
              <a:gd name="T14" fmla="*/ 277812 w 277812"/>
              <a:gd name="T15" fmla="*/ 338138 h 3381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7812" h="338138">
                <a:moveTo>
                  <a:pt x="0" y="0"/>
                </a:moveTo>
                <a:lnTo>
                  <a:pt x="0" y="0"/>
                </a:lnTo>
                <a:lnTo>
                  <a:pt x="387" y="0"/>
                </a:lnTo>
                <a:lnTo>
                  <a:pt x="773" y="0"/>
                </a:lnTo>
                <a:lnTo>
                  <a:pt x="302" y="471"/>
                </a:lnTo>
                <a:lnTo>
                  <a:pt x="773" y="942"/>
                </a:lnTo>
                <a:lnTo>
                  <a:pt x="387" y="942"/>
                </a:lnTo>
                <a:lnTo>
                  <a:pt x="0" y="942"/>
                </a:lnTo>
                <a:lnTo>
                  <a:pt x="471" y="47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4" name="AutoShape 11"/>
          <p:cNvSpPr>
            <a:spLocks noChangeArrowheads="1"/>
          </p:cNvSpPr>
          <p:nvPr/>
        </p:nvSpPr>
        <p:spPr bwMode="auto">
          <a:xfrm rot="2700000">
            <a:off x="1116806" y="956469"/>
            <a:ext cx="211138" cy="203200"/>
          </a:xfrm>
          <a:custGeom>
            <a:avLst/>
            <a:gdLst>
              <a:gd name="T0" fmla="*/ 211138 w 211138"/>
              <a:gd name="T1" fmla="*/ 101600 h 203200"/>
              <a:gd name="T2" fmla="*/ 105569 w 211138"/>
              <a:gd name="T3" fmla="*/ 203200 h 203200"/>
              <a:gd name="T4" fmla="*/ 0 w 211138"/>
              <a:gd name="T5" fmla="*/ 101600 h 203200"/>
              <a:gd name="T6" fmla="*/ 105569 w 211138"/>
              <a:gd name="T7" fmla="*/ 0 h 20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1138"/>
              <a:gd name="T13" fmla="*/ 0 h 203200"/>
              <a:gd name="T14" fmla="*/ 211138 w 211138"/>
              <a:gd name="T15" fmla="*/ 203200 h 20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1138" h="203200">
                <a:moveTo>
                  <a:pt x="0" y="0"/>
                </a:moveTo>
                <a:lnTo>
                  <a:pt x="589" y="0"/>
                </a:lnTo>
                <a:lnTo>
                  <a:pt x="589" y="565"/>
                </a:lnTo>
                <a:lnTo>
                  <a:pt x="0" y="565"/>
                </a:lnTo>
                <a:lnTo>
                  <a:pt x="0" y="0"/>
                </a:lnTo>
                <a:close/>
                <a:moveTo>
                  <a:pt x="346" y="346"/>
                </a:moveTo>
                <a:lnTo>
                  <a:pt x="346" y="219"/>
                </a:lnTo>
                <a:lnTo>
                  <a:pt x="243" y="219"/>
                </a:lnTo>
                <a:lnTo>
                  <a:pt x="243" y="346"/>
                </a:lnTo>
                <a:lnTo>
                  <a:pt x="346" y="346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5" name="AutoShape 12"/>
          <p:cNvSpPr>
            <a:spLocks noChangeArrowheads="1"/>
          </p:cNvSpPr>
          <p:nvPr/>
        </p:nvSpPr>
        <p:spPr bwMode="auto">
          <a:xfrm>
            <a:off x="8797925" y="915988"/>
            <a:ext cx="185738" cy="246062"/>
          </a:xfrm>
          <a:custGeom>
            <a:avLst/>
            <a:gdLst>
              <a:gd name="T0" fmla="*/ 185738 w 185738"/>
              <a:gd name="T1" fmla="*/ 123031 h 246062"/>
              <a:gd name="T2" fmla="*/ 92869 w 185738"/>
              <a:gd name="T3" fmla="*/ 246062 h 246062"/>
              <a:gd name="T4" fmla="*/ 0 w 185738"/>
              <a:gd name="T5" fmla="*/ 123031 h 246062"/>
              <a:gd name="T6" fmla="*/ 92869 w 185738"/>
              <a:gd name="T7" fmla="*/ 0 h 246062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85738"/>
              <a:gd name="T13" fmla="*/ 0 h 246062"/>
              <a:gd name="T14" fmla="*/ 185738 w 185738"/>
              <a:gd name="T15" fmla="*/ 246062 h 24606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5738" h="246062">
                <a:moveTo>
                  <a:pt x="0" y="343"/>
                </a:moveTo>
                <a:lnTo>
                  <a:pt x="258" y="343"/>
                </a:lnTo>
                <a:lnTo>
                  <a:pt x="180" y="90"/>
                </a:lnTo>
                <a:lnTo>
                  <a:pt x="258" y="343"/>
                </a:lnTo>
                <a:lnTo>
                  <a:pt x="270" y="90"/>
                </a:lnTo>
                <a:lnTo>
                  <a:pt x="0" y="343"/>
                </a:lnTo>
                <a:close/>
                <a:moveTo>
                  <a:pt x="258" y="343"/>
                </a:moveTo>
                <a:lnTo>
                  <a:pt x="0" y="90"/>
                </a:lnTo>
                <a:lnTo>
                  <a:pt x="258" y="343"/>
                </a:lnTo>
                <a:lnTo>
                  <a:pt x="90" y="90"/>
                </a:lnTo>
                <a:lnTo>
                  <a:pt x="283" y="343"/>
                </a:lnTo>
                <a:lnTo>
                  <a:pt x="258" y="343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6" name="AutoShape 13"/>
          <p:cNvSpPr>
            <a:spLocks noChangeArrowheads="1"/>
          </p:cNvSpPr>
          <p:nvPr/>
        </p:nvSpPr>
        <p:spPr bwMode="auto">
          <a:xfrm>
            <a:off x="8434388" y="254000"/>
            <a:ext cx="266700" cy="355600"/>
          </a:xfrm>
          <a:custGeom>
            <a:avLst/>
            <a:gdLst>
              <a:gd name="T0" fmla="*/ 266700 w 266700"/>
              <a:gd name="T1" fmla="*/ 177800 h 355600"/>
              <a:gd name="T2" fmla="*/ 133350 w 266700"/>
              <a:gd name="T3" fmla="*/ 355600 h 355600"/>
              <a:gd name="T4" fmla="*/ 0 w 266700"/>
              <a:gd name="T5" fmla="*/ 177800 h 355600"/>
              <a:gd name="T6" fmla="*/ 133350 w 266700"/>
              <a:gd name="T7" fmla="*/ 0 h 355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66700"/>
              <a:gd name="T13" fmla="*/ 0 h 355600"/>
              <a:gd name="T14" fmla="*/ 266700 w 266700"/>
              <a:gd name="T15" fmla="*/ 355600 h 355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6700" h="355600">
                <a:moveTo>
                  <a:pt x="0" y="0"/>
                </a:moveTo>
                <a:lnTo>
                  <a:pt x="0" y="0"/>
                </a:lnTo>
                <a:lnTo>
                  <a:pt x="370" y="0"/>
                </a:lnTo>
                <a:lnTo>
                  <a:pt x="740" y="0"/>
                </a:lnTo>
                <a:lnTo>
                  <a:pt x="246" y="494"/>
                </a:lnTo>
                <a:lnTo>
                  <a:pt x="740" y="987"/>
                </a:lnTo>
                <a:lnTo>
                  <a:pt x="370" y="987"/>
                </a:lnTo>
                <a:lnTo>
                  <a:pt x="0" y="987"/>
                </a:lnTo>
                <a:lnTo>
                  <a:pt x="494" y="49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7" name="AutoShape 14"/>
          <p:cNvSpPr>
            <a:spLocks noChangeArrowheads="1"/>
          </p:cNvSpPr>
          <p:nvPr/>
        </p:nvSpPr>
        <p:spPr bwMode="auto">
          <a:xfrm>
            <a:off x="7656513" y="425450"/>
            <a:ext cx="179387" cy="238125"/>
          </a:xfrm>
          <a:custGeom>
            <a:avLst/>
            <a:gdLst>
              <a:gd name="T0" fmla="*/ 179387 w 179387"/>
              <a:gd name="T1" fmla="*/ 119063 h 238125"/>
              <a:gd name="T2" fmla="*/ 89694 w 179387"/>
              <a:gd name="T3" fmla="*/ 238125 h 238125"/>
              <a:gd name="T4" fmla="*/ 0 w 179387"/>
              <a:gd name="T5" fmla="*/ 119063 h 238125"/>
              <a:gd name="T6" fmla="*/ 89694 w 179387"/>
              <a:gd name="T7" fmla="*/ 0 h 238125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179387"/>
              <a:gd name="T13" fmla="*/ 0 h 238125"/>
              <a:gd name="T14" fmla="*/ 179387 w 179387"/>
              <a:gd name="T15" fmla="*/ 238125 h 2381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9387" h="238125">
                <a:moveTo>
                  <a:pt x="0" y="0"/>
                </a:moveTo>
                <a:lnTo>
                  <a:pt x="498" y="0"/>
                </a:lnTo>
                <a:lnTo>
                  <a:pt x="498" y="664"/>
                </a:lnTo>
                <a:lnTo>
                  <a:pt x="0" y="664"/>
                </a:lnTo>
                <a:lnTo>
                  <a:pt x="0" y="0"/>
                </a:lnTo>
                <a:close/>
                <a:moveTo>
                  <a:pt x="305" y="305"/>
                </a:moveTo>
                <a:lnTo>
                  <a:pt x="305" y="359"/>
                </a:lnTo>
                <a:lnTo>
                  <a:pt x="193" y="359"/>
                </a:lnTo>
                <a:lnTo>
                  <a:pt x="193" y="305"/>
                </a:lnTo>
                <a:lnTo>
                  <a:pt x="305" y="305"/>
                </a:lnTo>
                <a:close/>
              </a:path>
            </a:pathLst>
          </a:custGeom>
          <a:solidFill>
            <a:srgbClr val="FFFFFF">
              <a:alpha val="25098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28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8013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Образец заголовка</a:t>
            </a:r>
          </a:p>
        </p:txBody>
      </p:sp>
      <p:sp>
        <p:nvSpPr>
          <p:cNvPr id="13329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717550" y="1809750"/>
            <a:ext cx="3740150" cy="475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Образец текста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0000"/>
          </a:solidFill>
          <a:latin typeface="Arial" charset="0"/>
          <a:cs typeface="Arial" charset="0"/>
        </a:defRPr>
      </a:lvl2pPr>
      <a:lvl3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0000"/>
          </a:solidFill>
          <a:latin typeface="Arial" charset="0"/>
          <a:cs typeface="Arial" charset="0"/>
        </a:defRPr>
      </a:lvl3pPr>
      <a:lvl4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0000"/>
          </a:solidFill>
          <a:latin typeface="Arial" charset="0"/>
          <a:cs typeface="Arial" charset="0"/>
        </a:defRPr>
      </a:lvl4pPr>
      <a:lvl5pPr algn="l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200">
          <a:solidFill>
            <a:srgbClr val="000000"/>
          </a:solidFill>
          <a:latin typeface="Arial" charset="0"/>
          <a:cs typeface="Arial" charset="0"/>
        </a:defRPr>
      </a:lvl5pPr>
      <a:lvl6pPr marL="25146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0000"/>
          </a:solidFill>
          <a:latin typeface="Arial" charset="0"/>
          <a:cs typeface="Arial" charset="0"/>
        </a:defRPr>
      </a:lvl6pPr>
      <a:lvl7pPr marL="29718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0000"/>
          </a:solidFill>
          <a:latin typeface="Arial" charset="0"/>
          <a:cs typeface="Arial" charset="0"/>
        </a:defRPr>
      </a:lvl7pPr>
      <a:lvl8pPr marL="34290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0000"/>
          </a:solidFill>
          <a:latin typeface="Arial" charset="0"/>
          <a:cs typeface="Arial" charset="0"/>
        </a:defRPr>
      </a:lvl8pPr>
      <a:lvl9pPr marL="3886200" indent="-228600" algn="l" defTabSz="449263" rtl="0" fontAlgn="base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200">
          <a:solidFill>
            <a:srgbClr val="000000"/>
          </a:solidFill>
          <a:latin typeface="Arial" charset="0"/>
          <a:cs typeface="Arial" charset="0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ts val="142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9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ts val="113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9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ts val="85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9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ts val="575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9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>
        <a:lnSpc>
          <a:spcPct val="93000"/>
        </a:lnSpc>
        <a:spcBef>
          <a:spcPts val="288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ChangeArrowheads="1"/>
          </p:cNvSpPr>
          <p:nvPr/>
        </p:nvSpPr>
        <p:spPr bwMode="auto">
          <a:xfrm>
            <a:off x="0" y="4743450"/>
            <a:ext cx="9144000" cy="2114550"/>
          </a:xfrm>
          <a:prstGeom prst="rect">
            <a:avLst/>
          </a:prstGeom>
          <a:solidFill>
            <a:srgbClr val="4BACC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0" y="4714875"/>
            <a:ext cx="9144000" cy="1588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2053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2054" name="Text Box 5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0AFF1E2C-6474-455D-8BBD-E3F5953DB9C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056" name="Text Box 7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3077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709BCF46-CFDA-4E9B-9B98-1AA861D9C34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099" name="Rectangle 2"/>
          <p:cNvSpPr>
            <a:spLocks noChangeArrowheads="1"/>
          </p:cNvSpPr>
          <p:nvPr/>
        </p:nvSpPr>
        <p:spPr bwMode="auto">
          <a:xfrm>
            <a:off x="0" y="0"/>
            <a:ext cx="9144000" cy="1828800"/>
          </a:xfrm>
          <a:prstGeom prst="rect">
            <a:avLst/>
          </a:prstGeom>
          <a:solidFill>
            <a:srgbClr val="4BACC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100" name="Line 3"/>
          <p:cNvSpPr>
            <a:spLocks noChangeShapeType="1"/>
          </p:cNvSpPr>
          <p:nvPr/>
        </p:nvSpPr>
        <p:spPr bwMode="auto">
          <a:xfrm>
            <a:off x="-4763" y="1828800"/>
            <a:ext cx="9144001" cy="1588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0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410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4103" name="Text Box 6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E4380081-2A2C-469C-810D-FF9BB715861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105" name="Text Box 8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BA30C8D3-F6AB-4296-BEAA-BA1BED26741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C9FA3008-38DC-4C0E-84E2-3649805AEC0B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64A6C446-13E7-4101-B307-7DE54D89A93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7175" name="Text Box 6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19F1D019-4A77-4CB2-B842-30E5A562160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199" name="Text Box 6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000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0" y="5734050"/>
            <a:ext cx="9144000" cy="1123950"/>
          </a:xfrm>
          <a:prstGeom prst="rect">
            <a:avLst/>
          </a:prstGeom>
          <a:solidFill>
            <a:srgbClr val="4BACC6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9220" name="Line 3"/>
          <p:cNvSpPr>
            <a:spLocks noChangeShapeType="1"/>
          </p:cNvSpPr>
          <p:nvPr/>
        </p:nvSpPr>
        <p:spPr bwMode="auto">
          <a:xfrm>
            <a:off x="0" y="5695950"/>
            <a:ext cx="9144000" cy="1588"/>
          </a:xfrm>
          <a:prstGeom prst="line">
            <a:avLst/>
          </a:prstGeom>
          <a:noFill/>
          <a:ln w="7632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352425" y="228600"/>
            <a:ext cx="7678738" cy="106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текста заголовка щёлкните мышью</a:t>
            </a:r>
          </a:p>
        </p:txBody>
      </p:sp>
      <p:sp>
        <p:nvSpPr>
          <p:cNvPr id="9222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2425" y="1463675"/>
            <a:ext cx="7678738" cy="434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ru-RU" smtClean="0"/>
              <a:t>Для правки структуры щёлкните мышью</a:t>
            </a:r>
          </a:p>
          <a:p>
            <a:pPr lvl="1"/>
            <a:r>
              <a:rPr lang="en-GB" altLang="ru-RU" smtClean="0"/>
              <a:t>Второй уровень структуры</a:t>
            </a:r>
          </a:p>
          <a:p>
            <a:pPr lvl="2"/>
            <a:r>
              <a:rPr lang="en-GB" altLang="ru-RU" smtClean="0"/>
              <a:t>Третий уровень структуры</a:t>
            </a:r>
          </a:p>
          <a:p>
            <a:pPr lvl="3"/>
            <a:r>
              <a:rPr lang="en-GB" altLang="ru-RU" smtClean="0"/>
              <a:t>Четвёртый уровень структуры</a:t>
            </a:r>
          </a:p>
          <a:p>
            <a:pPr lvl="4"/>
            <a:r>
              <a:rPr lang="en-GB" altLang="ru-RU" smtClean="0"/>
              <a:t>Пятый уровень структуры</a:t>
            </a:r>
          </a:p>
          <a:p>
            <a:pPr lvl="4"/>
            <a:r>
              <a:rPr lang="en-GB" altLang="ru-RU" smtClean="0"/>
              <a:t>Шестой уровень структуры</a:t>
            </a:r>
          </a:p>
          <a:p>
            <a:pPr lvl="4"/>
            <a:r>
              <a:rPr lang="en-GB" altLang="ru-RU" smtClean="0"/>
              <a:t>Седьмой уровень структуры</a:t>
            </a:r>
          </a:p>
        </p:txBody>
      </p:sp>
      <p:sp>
        <p:nvSpPr>
          <p:cNvPr id="9223" name="Text Box 6"/>
          <p:cNvSpPr txBox="1">
            <a:spLocks noChangeArrowheads="1"/>
          </p:cNvSpPr>
          <p:nvPr/>
        </p:nvSpPr>
        <p:spPr bwMode="auto">
          <a:xfrm>
            <a:off x="352425" y="6543675"/>
            <a:ext cx="1466850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7886700" y="6543675"/>
            <a:ext cx="874713" cy="24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>
            <a:lvl1pPr marL="215900" indent="-215900" algn="r">
              <a:buSzPct val="45000"/>
              <a:buFont typeface="Wingdings" panose="05000000000000000000" pitchFamily="2" charset="2"/>
              <a:buNone/>
              <a:tabLst>
                <a:tab pos="449263" algn="l"/>
              </a:tabLst>
              <a:defRPr sz="1000" b="1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defRPr>
            </a:lvl1pPr>
          </a:lstStyle>
          <a:p>
            <a:fld id="{6146BB0C-C8DD-4B6F-8B95-AE3C529E3AA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9225" name="Text Box 8"/>
          <p:cNvSpPr txBox="1">
            <a:spLocks noChangeArrowheads="1"/>
          </p:cNvSpPr>
          <p:nvPr/>
        </p:nvSpPr>
        <p:spPr bwMode="auto">
          <a:xfrm>
            <a:off x="1809750" y="6543675"/>
            <a:ext cx="40862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+mj-lt"/>
          <a:ea typeface="+mj-ea"/>
          <a:cs typeface="+mj-cs"/>
        </a:defRPr>
      </a:lvl1pPr>
      <a:lvl2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2pPr>
      <a:lvl3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3pPr>
      <a:lvl4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4pPr>
      <a:lvl5pPr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5pPr>
      <a:lvl6pPr marL="25146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6pPr>
      <a:lvl7pPr marL="29718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7pPr>
      <a:lvl8pPr marL="34290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8pPr>
      <a:lvl9pPr marL="3886200" indent="-228600" algn="l" defTabSz="449263" rtl="0" eaLnBrk="0" fontAlgn="base" hangingPunct="0">
        <a:spcBef>
          <a:spcPts val="4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000">
          <a:solidFill>
            <a:srgbClr val="FFFFFF"/>
          </a:solidFill>
          <a:latin typeface="Corbel" pitchFamily="32" charset="0"/>
          <a:cs typeface="Tunga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12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1600">
          <a:solidFill>
            <a:srgbClr val="FFFFFF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1600">
          <a:solidFill>
            <a:srgbClr val="FFFFFF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pubmed.ncbi.nlm.nih.gov/?term=Innerhofer+P&amp;cauthor_id=18305080" TargetMode="External"/><Relationship Id="rId3" Type="http://schemas.openxmlformats.org/officeDocument/2006/relationships/hyperlink" Target="https://pubmed.ncbi.nlm.nih.gov/18305080/#affiliation-1" TargetMode="External"/><Relationship Id="rId7" Type="http://schemas.openxmlformats.org/officeDocument/2006/relationships/hyperlink" Target="https://pubmed.ncbi.nlm.nih.gov/?term=Kuehbacher+G&amp;cauthor_id=18305080" TargetMode="External"/><Relationship Id="rId2" Type="http://schemas.openxmlformats.org/officeDocument/2006/relationships/hyperlink" Target="https://pubmed.ncbi.nlm.nih.gov/?term=Eschertzhuber+S&amp;cauthor_id=18305080" TargetMode="External"/><Relationship Id="rId1" Type="http://schemas.openxmlformats.org/officeDocument/2006/relationships/slideLayout" Target="../slideLayouts/slideLayout84.xml"/><Relationship Id="rId6" Type="http://schemas.openxmlformats.org/officeDocument/2006/relationships/hyperlink" Target="https://pubmed.ncbi.nlm.nih.gov/?term=Oswald+E&amp;cauthor_id=18305080" TargetMode="External"/><Relationship Id="rId5" Type="http://schemas.openxmlformats.org/officeDocument/2006/relationships/hyperlink" Target="https://pubmed.ncbi.nlm.nih.gov/?term=Keller+C&amp;cauthor_id=18305080" TargetMode="External"/><Relationship Id="rId4" Type="http://schemas.openxmlformats.org/officeDocument/2006/relationships/hyperlink" Target="https://pubmed.ncbi.nlm.nih.gov/?term=Hohlrieder+M&amp;cauthor_id=1830508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4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4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140200" y="3933825"/>
            <a:ext cx="4752975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1836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ts val="650"/>
              </a:spcBef>
              <a:buClrTx/>
              <a:buFontTx/>
              <a:buNone/>
            </a:pPr>
            <a:endParaRPr lang="ru-RU" altLang="ru-RU" sz="2600">
              <a:solidFill>
                <a:srgbClr val="FFFFFF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  <a:p>
            <a:pPr algn="ctr" eaLnBrk="1" hangingPunct="1">
              <a:spcBef>
                <a:spcPts val="650"/>
              </a:spcBef>
              <a:buClrTx/>
              <a:buFontTx/>
              <a:buNone/>
            </a:pPr>
            <a:r>
              <a:rPr lang="ru-RU" altLang="ru-RU" sz="2600" b="1" i="1">
                <a:latin typeface="Constantia" panose="02030602050306030303" pitchFamily="18" charset="0"/>
                <a:ea typeface="Microsoft YaHei" panose="020B0503020204020204" pitchFamily="34" charset="-122"/>
              </a:rPr>
              <a:t>Розин Ю.Э.</a:t>
            </a:r>
          </a:p>
          <a:p>
            <a:pPr algn="ctr" eaLnBrk="1" hangingPunct="1">
              <a:spcBef>
                <a:spcPts val="650"/>
              </a:spcBef>
              <a:buClrTx/>
              <a:buFontTx/>
              <a:buNone/>
            </a:pPr>
            <a:r>
              <a:rPr lang="ru-RU" altLang="ru-RU" sz="2600" b="1" i="1">
                <a:latin typeface="Constantia" panose="02030602050306030303" pitchFamily="18" charset="0"/>
                <a:ea typeface="Microsoft YaHei" panose="020B0503020204020204" pitchFamily="34" charset="-122"/>
              </a:rPr>
              <a:t>         Полубятко В.Г.</a:t>
            </a:r>
          </a:p>
          <a:p>
            <a:pPr algn="ctr" eaLnBrk="1" hangingPunct="1">
              <a:spcBef>
                <a:spcPts val="650"/>
              </a:spcBef>
              <a:buClrTx/>
              <a:buFontTx/>
              <a:buNone/>
            </a:pPr>
            <a:r>
              <a:rPr lang="ru-RU" altLang="ru-RU" sz="2600" b="1" i="1">
                <a:latin typeface="Constantia" panose="02030602050306030303" pitchFamily="18" charset="0"/>
                <a:ea typeface="Microsoft YaHei" panose="020B0503020204020204" pitchFamily="34" charset="-122"/>
              </a:rPr>
              <a:t>Панов А.П.</a:t>
            </a:r>
          </a:p>
          <a:p>
            <a:pPr algn="r" eaLnBrk="1" hangingPunct="1">
              <a:spcBef>
                <a:spcPts val="650"/>
              </a:spcBef>
              <a:buClrTx/>
              <a:buFontTx/>
              <a:buNone/>
            </a:pPr>
            <a:endParaRPr lang="ru-RU" altLang="ru-RU" sz="2600">
              <a:latin typeface="Constantia" panose="02030602050306030303" pitchFamily="18" charset="0"/>
              <a:ea typeface="Microsoft YaHei" panose="020B0503020204020204" pitchFamily="34" charset="-122"/>
            </a:endParaRPr>
          </a:p>
          <a:p>
            <a:pPr algn="r" eaLnBrk="1" hangingPunct="1">
              <a:spcBef>
                <a:spcPts val="650"/>
              </a:spcBef>
              <a:buClrTx/>
              <a:buFontTx/>
              <a:buNone/>
            </a:pPr>
            <a:endParaRPr lang="ru-RU" altLang="ru-RU" sz="2600">
              <a:solidFill>
                <a:srgbClr val="FFFFFF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  <a:p>
            <a:pPr algn="r" eaLnBrk="1" hangingPunct="1">
              <a:spcBef>
                <a:spcPts val="650"/>
              </a:spcBef>
              <a:buClrTx/>
              <a:buFontTx/>
              <a:buNone/>
            </a:pPr>
            <a:endParaRPr lang="ru-RU" altLang="ru-RU" sz="2600">
              <a:solidFill>
                <a:srgbClr val="FFFFFF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539750" y="20780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Опыт применения спинальной анестезии у детей</a:t>
            </a:r>
          </a:p>
        </p:txBody>
      </p:sp>
      <p:sp>
        <p:nvSpPr>
          <p:cNvPr id="14340" name="Text Box 1"/>
          <p:cNvSpPr txBox="1">
            <a:spLocks noChangeArrowheads="1"/>
          </p:cNvSpPr>
          <p:nvPr/>
        </p:nvSpPr>
        <p:spPr bwMode="auto">
          <a:xfrm>
            <a:off x="395288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2400" b="1">
                <a:ea typeface="Microsoft YaHei" panose="020B0503020204020204" pitchFamily="34" charset="-122"/>
              </a:rPr>
              <a:t>Отделение анестезиологии и реанимации Могилевской областной детской больницы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1"/>
          <p:cNvSpPr txBox="1">
            <a:spLocks noChangeArrowheads="1"/>
          </p:cNvSpPr>
          <p:nvPr/>
        </p:nvSpPr>
        <p:spPr bwMode="auto">
          <a:xfrm>
            <a:off x="144463" y="431800"/>
            <a:ext cx="8999537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Основные анатомо-физиологические особенности у детей, влияющие на проведение нейроаксиальных блокад</a:t>
            </a:r>
          </a:p>
        </p:txBody>
      </p:sp>
      <p:sp>
        <p:nvSpPr>
          <p:cNvPr id="23555" name="Text Box 2"/>
          <p:cNvSpPr txBox="1">
            <a:spLocks noChangeArrowheads="1"/>
          </p:cNvSpPr>
          <p:nvPr/>
        </p:nvSpPr>
        <p:spPr bwMode="auto">
          <a:xfrm>
            <a:off x="39688" y="1716088"/>
            <a:ext cx="8888412" cy="435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 b="1">
                <a:solidFill>
                  <a:srgbClr val="FFFF66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Низкое окончание спинного мозга у детей.   </a:t>
            </a:r>
            <a:r>
              <a:rPr lang="ru-RU" altLang="ru-RU" sz="2800">
                <a:solidFill>
                  <a:srgbClr val="FFFF66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  </a:t>
            </a: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              К  моменту  рождения  конус  спинного мозга заканчивается на уровне L3–L4,  а  твердая мозговая оболочка на уровне S3–S4. С возрастом рост позвоночника опережает рост спинного мозга и к 1-му году конус спинного будет соответствовать L1, а твердая мозговая оболочка – S1.</a:t>
            </a:r>
          </a:p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 b="1">
                <a:solidFill>
                  <a:srgbClr val="FFFF66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Линия, соединяющая подвздошные ости (линия Тюффье) у младенцев, пересекает позвоночник на уровне L5 и ниже.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1"/>
          <p:cNvSpPr txBox="1">
            <a:spLocks noChangeArrowheads="1"/>
          </p:cNvSpPr>
          <p:nvPr/>
        </p:nvSpPr>
        <p:spPr bwMode="auto">
          <a:xfrm>
            <a:off x="71438" y="333375"/>
            <a:ext cx="90725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Основные анатомо-физиологические особенности у детей, влияющие на проведение нейроаксиальных блокад</a:t>
            </a:r>
          </a:p>
        </p:txBody>
      </p:sp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47650" y="1557338"/>
            <a:ext cx="8567738" cy="502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charset="2"/>
              <a:buChar char=""/>
              <a:defRPr/>
            </a:pPr>
            <a:r>
              <a:rPr lang="ru-RU" sz="32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Задержка миелинизации нервных волокон</a:t>
            </a:r>
          </a:p>
          <a:p>
            <a:pPr marL="214313">
              <a:buClrTx/>
              <a:buFontTx/>
              <a:buNone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  Это приводит к сокращению начала и продолжительности действия местного анестетика</a:t>
            </a:r>
          </a:p>
          <a:p>
            <a:pPr>
              <a:buFont typeface="Wingdings" charset="2"/>
              <a:buChar char=""/>
              <a:defRPr/>
            </a:pPr>
            <a:r>
              <a:rPr lang="ru-RU" sz="32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Задержка развития изгибов позвоночника</a:t>
            </a:r>
            <a:r>
              <a:rPr lang="ru-RU" sz="3200" b="1" smtClean="0">
                <a:latin typeface="Times New Roman" pitchFamily="16" charset="0"/>
                <a:cs typeface="Segoe UI" charset="0"/>
              </a:rPr>
              <a:t> </a:t>
            </a:r>
          </a:p>
          <a:p>
            <a:pPr marL="214313">
              <a:buClrTx/>
              <a:buFontTx/>
              <a:buNone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  Шейный лордоз образуется к 3–6 мес, поясничный – к 8–9 мес</a:t>
            </a:r>
          </a:p>
          <a:p>
            <a:pPr>
              <a:buFont typeface="Wingdings" charset="2"/>
              <a:buChar char=""/>
              <a:defRPr/>
            </a:pPr>
            <a:r>
              <a:rPr lang="ru-RU" sz="32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Незрелость ферментативных систем</a:t>
            </a:r>
          </a:p>
          <a:p>
            <a:pPr marL="214313">
              <a:buClrTx/>
              <a:buFontTx/>
              <a:buNone/>
              <a:defRPr/>
            </a:pPr>
            <a:r>
              <a:rPr lang="ru-RU" sz="26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   Что приводит к замедлению метаболизма местных анестетиков</a:t>
            </a:r>
          </a:p>
          <a:p>
            <a:pPr>
              <a:buFont typeface="Wingdings" charset="2"/>
              <a:buChar char=""/>
              <a:defRPr/>
            </a:pPr>
            <a:r>
              <a:rPr lang="ru-RU" sz="32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Низкое содержание протеинов в крови (общий белок, α1-кислый гликопротеин)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71438" y="390525"/>
            <a:ext cx="90725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8985250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800">
                <a:solidFill>
                  <a:srgbClr val="FF0000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Основные анатомо-физиологические особенности у детей, влияющие на проведение нейроаксиальных блокад</a:t>
            </a:r>
          </a:p>
        </p:txBody>
      </p:sp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146050" y="1655763"/>
            <a:ext cx="82057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charset="2"/>
              <a:buChar char=""/>
              <a:defRPr/>
            </a:pPr>
            <a:r>
              <a:rPr lang="ru-RU" sz="24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Незрелость симпатического отдела ВНС</a:t>
            </a:r>
          </a:p>
          <a:p>
            <a:pPr marL="214313">
              <a:buClrTx/>
              <a:buFontTx/>
              <a:buNone/>
              <a:defRPr/>
            </a:pPr>
            <a:r>
              <a:rPr lang="ru-RU" sz="24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   У детей до 8 лет крайне редко отмечается гипотензия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144463" y="2592388"/>
            <a:ext cx="8783637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charset="2"/>
              <a:buChar char=""/>
              <a:defRPr/>
            </a:pPr>
            <a:r>
              <a:rPr lang="ru-RU" sz="24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Увеличенный сердечный выброс и ЧСС</a:t>
            </a:r>
          </a:p>
          <a:p>
            <a:pPr marL="214313">
              <a:buClrTx/>
              <a:buFontTx/>
              <a:buNone/>
              <a:defRPr/>
            </a:pPr>
            <a:r>
              <a:rPr lang="ru-RU" sz="24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  Увеличение периферического кровотока и риска системной токсичности местных анестетиков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09538" y="3713163"/>
            <a:ext cx="77374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Font typeface="Wingdings" charset="2"/>
              <a:buChar char=""/>
              <a:defRPr/>
            </a:pPr>
            <a:r>
              <a:rPr lang="ru-RU" sz="2400" b="1" smtClean="0">
                <a:solidFill>
                  <a:srgbClr val="FFFF66"/>
                </a:solidFill>
                <a:latin typeface="Times New Roman" pitchFamily="16" charset="0"/>
                <a:cs typeface="Segoe UI" charset="0"/>
              </a:rPr>
              <a:t>Низкая плотность эпидуральной жировой клетчатки</a:t>
            </a:r>
          </a:p>
          <a:p>
            <a:pPr marL="214313">
              <a:buClrTx/>
              <a:buFontTx/>
              <a:buNone/>
              <a:defRPr/>
            </a:pPr>
            <a:endParaRPr lang="ru-RU" sz="2400" b="1" smtClean="0">
              <a:solidFill>
                <a:srgbClr val="FFFF66"/>
              </a:solidFill>
              <a:latin typeface="Times New Roman" pitchFamily="16" charset="0"/>
              <a:cs typeface="Segoe UI" charset="0"/>
            </a:endParaRPr>
          </a:p>
        </p:txBody>
      </p:sp>
      <p:sp>
        <p:nvSpPr>
          <p:cNvPr id="25606" name="Text Box 5"/>
          <p:cNvSpPr txBox="1">
            <a:spLocks noChangeArrowheads="1"/>
          </p:cNvSpPr>
          <p:nvPr/>
        </p:nvSpPr>
        <p:spPr bwMode="auto">
          <a:xfrm>
            <a:off x="214313" y="4103688"/>
            <a:ext cx="8713787" cy="2284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r>
              <a:rPr lang="ru-RU" altLang="ru-RU" sz="2400">
                <a:solidFill>
                  <a:srgbClr val="FFFFFF"/>
                </a:solidFill>
                <a:latin typeface="Times New Roman" panose="02020603050405020304" pitchFamily="18" charset="0"/>
              </a:rPr>
              <a:t> Увеличение распространения местного анестетика у детей до 6–    7 лет</a:t>
            </a:r>
          </a:p>
          <a:p>
            <a:pPr eaLnBrk="1" hangingPunct="1">
              <a:buClrTx/>
              <a:buFontTx/>
              <a:buNone/>
            </a:pP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</a:endParaRPr>
          </a:p>
          <a:p>
            <a:pPr eaLnBrk="1" hangingPunct="1">
              <a:buClrTx/>
              <a:buFontTx/>
              <a:buNone/>
            </a:pPr>
            <a:endParaRPr lang="ru-RU" altLang="ru-RU" sz="2400">
              <a:solidFill>
                <a:srgbClr val="FFFF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7" name="Text Box 6"/>
          <p:cNvSpPr txBox="1">
            <a:spLocks noChangeArrowheads="1"/>
          </p:cNvSpPr>
          <p:nvPr/>
        </p:nvSpPr>
        <p:spPr bwMode="auto">
          <a:xfrm>
            <a:off x="71438" y="5246688"/>
            <a:ext cx="85709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400" b="1">
                <a:solidFill>
                  <a:srgbClr val="FFFF66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У детей более рыхлый эндоневрий и диффузия анестетика происходит легче, что объясняет быстрое начало и окончание блока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1"/>
          <p:cNvSpPr txBox="1">
            <a:spLocks noChangeArrowheads="1"/>
          </p:cNvSpPr>
          <p:nvPr/>
        </p:nvSpPr>
        <p:spPr bwMode="auto">
          <a:xfrm>
            <a:off x="357188" y="500063"/>
            <a:ext cx="8229600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/>
            </a:r>
            <a:b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</a:br>
            <a: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/>
            </a:r>
            <a:b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</a:br>
            <a: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/>
            </a:r>
            <a:b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</a:br>
            <a: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/>
            </a:r>
            <a:br>
              <a:rPr lang="ru-RU" altLang="ru-RU" sz="4500">
                <a:solidFill>
                  <a:srgbClr val="DBF5F9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</a:b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Спинальная анестезия применяется в следующих вариантах:</a:t>
            </a: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350838" y="1916113"/>
            <a:ext cx="8229600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ts val="700"/>
              </a:spcBef>
              <a:buClr>
                <a:srgbClr val="FFFF00"/>
              </a:buClr>
              <a:buFont typeface="Wingdings" charset="2"/>
              <a:buChar char=""/>
              <a:defRPr/>
            </a:pP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Как самостоятельный вид обезболивания без выключения сознания. </a:t>
            </a:r>
          </a:p>
          <a:p>
            <a:pPr algn="just">
              <a:spcBef>
                <a:spcPts val="700"/>
              </a:spcBef>
              <a:buClr>
                <a:srgbClr val="FFFF00"/>
              </a:buClr>
              <a:buFont typeface="Wingdings" charset="2"/>
              <a:buChar char=""/>
              <a:defRPr/>
            </a:pP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В качестве компонента общей анестезии с ИВЛ.</a:t>
            </a:r>
          </a:p>
          <a:p>
            <a:pPr algn="just">
              <a:spcBef>
                <a:spcPts val="700"/>
              </a:spcBef>
              <a:buClr>
                <a:srgbClr val="FFFF00"/>
              </a:buClr>
              <a:buFont typeface="Wingdings" charset="2"/>
              <a:buChar char=""/>
              <a:defRPr/>
            </a:pP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Как </a:t>
            </a:r>
            <a:r>
              <a:rPr lang="ru-RU" sz="2800" dirty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самостоятельный вид обезболивания </a:t>
            </a: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с внутривенной </a:t>
            </a:r>
            <a:r>
              <a:rPr lang="ru-RU" sz="2800" dirty="0" err="1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седацией</a:t>
            </a: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 с сохраненным спонтанным дыханием.</a:t>
            </a:r>
          </a:p>
          <a:p>
            <a:pPr algn="just">
              <a:spcBef>
                <a:spcPts val="700"/>
              </a:spcBef>
              <a:buClr>
                <a:srgbClr val="FFFF00"/>
              </a:buClr>
              <a:buFont typeface="Wingdings" charset="2"/>
              <a:buChar char=""/>
              <a:defRPr/>
            </a:pP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В комбинации с </a:t>
            </a:r>
            <a:r>
              <a:rPr lang="ru-RU" sz="2800" dirty="0" err="1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эпидуральной</a:t>
            </a:r>
            <a:r>
              <a:rPr lang="ru-RU" sz="2800" dirty="0" smtClean="0">
                <a:solidFill>
                  <a:schemeClr val="bg1"/>
                </a:solidFill>
                <a:latin typeface="Constantia" pitchFamily="16" charset="0"/>
                <a:ea typeface="Microsoft YaHei" charset="-122"/>
              </a:rPr>
              <a:t> анестезией.</a:t>
            </a:r>
            <a:endParaRPr lang="ru-RU" sz="2800" dirty="0">
              <a:solidFill>
                <a:schemeClr val="bg1"/>
              </a:solidFill>
              <a:latin typeface="Constantia" pitchFamily="16" charset="0"/>
              <a:ea typeface="Microsoft YaHei" charset="-122"/>
            </a:endParaRPr>
          </a:p>
          <a:p>
            <a:pPr marL="0" indent="0" algn="just">
              <a:spcBef>
                <a:spcPts val="700"/>
              </a:spcBef>
              <a:buClr>
                <a:srgbClr val="FFFF00"/>
              </a:buClr>
              <a:buFont typeface="Times New Roman" pitchFamily="16" charset="0"/>
              <a:buNone/>
              <a:defRPr/>
            </a:pPr>
            <a:endParaRPr lang="ru-RU" sz="2800" dirty="0" smtClean="0">
              <a:solidFill>
                <a:schemeClr val="bg1"/>
              </a:solidFill>
              <a:latin typeface="Constantia" pitchFamily="16" charset="0"/>
              <a:ea typeface="Microsoft YaHei" charset="-122"/>
            </a:endParaRP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357188" y="28575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8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Показания к спинальной анестезии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57188" y="1428750"/>
            <a:ext cx="8229600" cy="438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700"/>
              </a:spcBef>
              <a:buClr>
                <a:srgbClr val="FFC000"/>
              </a:buClr>
              <a:buFont typeface="Wingdings 2" pitchFamily="16" charset="2"/>
              <a:buChar char=""/>
              <a:defRPr/>
            </a:pPr>
            <a:r>
              <a:rPr lang="ru-RU" sz="2800" smtClean="0">
                <a:solidFill>
                  <a:srgbClr val="FFFFFF"/>
                </a:solidFill>
                <a:ea typeface="Microsoft YaHei" charset="-122"/>
              </a:rPr>
              <a:t>По психологическим мотивам (отказ родителей  или пациента от общей анестезии</a:t>
            </a:r>
            <a:r>
              <a:rPr lang="en-US" sz="2800" smtClean="0">
                <a:solidFill>
                  <a:srgbClr val="FFFFFF"/>
                </a:solidFill>
                <a:ea typeface="Microsoft YaHei" charset="-122"/>
              </a:rPr>
              <a:t>)</a:t>
            </a:r>
            <a:r>
              <a:rPr lang="ru-RU" sz="2800" smtClean="0">
                <a:solidFill>
                  <a:srgbClr val="FFFFFF"/>
                </a:solidFill>
                <a:ea typeface="Microsoft YaHei" charset="-122"/>
              </a:rPr>
              <a:t>;</a:t>
            </a:r>
          </a:p>
          <a:p>
            <a:pPr>
              <a:spcBef>
                <a:spcPts val="700"/>
              </a:spcBef>
              <a:buClr>
                <a:srgbClr val="FFC000"/>
              </a:buClr>
              <a:buFont typeface="Wingdings 2" pitchFamily="16" charset="2"/>
              <a:buChar char=""/>
              <a:defRPr/>
            </a:pPr>
            <a:r>
              <a:rPr lang="ru-RU" sz="2800" smtClean="0">
                <a:solidFill>
                  <a:srgbClr val="FFFFFF"/>
                </a:solidFill>
              </a:rPr>
              <a:t>Общая хирургия (устранение грыж, вмешательства на промежности), в урологии (гипоспадия, циркумцизия, орхидопексия), при ортопедических операциях на нижних конечностях проводимых в зоне чувствительности ниже уровня Тh10.</a:t>
            </a:r>
            <a:r>
              <a:rPr lang="ru-RU" sz="2800" smtClean="0">
                <a:ea typeface="Microsoft YaHei" charset="-122"/>
              </a:rPr>
              <a:t>.</a:t>
            </a:r>
          </a:p>
          <a:p>
            <a:pPr>
              <a:spcBef>
                <a:spcPts val="700"/>
              </a:spcBef>
              <a:buClr>
                <a:srgbClr val="FFC000"/>
              </a:buClr>
              <a:buFont typeface="Wingdings 2" pitchFamily="16" charset="2"/>
              <a:buChar char=""/>
              <a:defRPr/>
            </a:pPr>
            <a:r>
              <a:rPr lang="ru-RU" sz="2800" smtClean="0">
                <a:solidFill>
                  <a:srgbClr val="FFFFFF"/>
                </a:solidFill>
                <a:ea typeface="Microsoft YaHei" charset="-122"/>
              </a:rPr>
              <a:t>Пациенты с высоким операционном риском общей анестезии </a:t>
            </a:r>
          </a:p>
          <a:p>
            <a:pPr marL="268288">
              <a:spcBef>
                <a:spcPts val="700"/>
              </a:spcBef>
              <a:buClrTx/>
              <a:buFontTx/>
              <a:buNone/>
              <a:defRPr/>
            </a:pPr>
            <a:endParaRPr lang="ru-RU" sz="2800" smtClean="0">
              <a:solidFill>
                <a:srgbClr val="FFFFFF"/>
              </a:solidFill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500063" y="50006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Противопоказания для проведения СА в педиатрии 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38150" y="1643063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Несогласие пациента  или его родителей. 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Инфекция в зоне выполнения блокад. 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Судорожный синдром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Коагулопатии, тромбоцитопении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Анатомическими аномалии в месте пункции или неврологическими заболеваниями, которые могут прогрессировать. 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Выраженная гиповолемия или артериальная гипотензия, плохо поддающиеся экстренной коррекции. 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Сепсис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Повышение внутричерепного давления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None/>
              <a:defRPr/>
            </a:pPr>
            <a:endParaRPr lang="ru-RU" sz="2600" smtClean="0">
              <a:latin typeface="Constantia" pitchFamily="16" charset="0"/>
              <a:ea typeface="Microsoft YaHei" charset="-122"/>
            </a:endParaRPr>
          </a:p>
          <a:p>
            <a:pPr marL="268288">
              <a:lnSpc>
                <a:spcPct val="90000"/>
              </a:lnSpc>
              <a:spcBef>
                <a:spcPts val="650"/>
              </a:spcBef>
              <a:buClrTx/>
              <a:buFontTx/>
              <a:buNone/>
              <a:defRPr/>
            </a:pPr>
            <a:endParaRPr lang="ru-RU" sz="2600" smtClean="0"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1"/>
          <p:cNvSpPr txBox="1">
            <a:spLocks noChangeArrowheads="1"/>
          </p:cNvSpPr>
          <p:nvPr/>
        </p:nvSpPr>
        <p:spPr bwMode="auto">
          <a:xfrm>
            <a:off x="179388" y="404813"/>
            <a:ext cx="87137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Инструментарий для выполнения спинальной анестезии</a:t>
            </a:r>
          </a:p>
        </p:txBody>
      </p:sp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438150" y="1643063"/>
            <a:ext cx="8229600" cy="47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Набор стерильного белья и салфеток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Стерильные перчатки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Антисептик для обработки кожного покрова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Тампоны или шарики и зажим для них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Спинальные иглы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Раствор местного анестетика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 Шприцы для набора местного анестетика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 Наркозно-дыхательная аппаратура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Гемодинамический монитор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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Растворы жировых эмульсий</a:t>
            </a:r>
          </a:p>
          <a:p>
            <a:pPr algn="just"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None/>
              <a:defRPr/>
            </a:pPr>
            <a:endParaRPr lang="ru-RU" sz="2600" dirty="0" smtClean="0">
              <a:latin typeface="Constantia" pitchFamily="16" charset="0"/>
              <a:ea typeface="Microsoft YaHei" charset="-122"/>
            </a:endParaRPr>
          </a:p>
          <a:p>
            <a:pPr marL="268288">
              <a:lnSpc>
                <a:spcPct val="90000"/>
              </a:lnSpc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620713"/>
            <a:ext cx="8809038" cy="608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57325"/>
            <a:ext cx="8713788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47" name="Text Box 2"/>
          <p:cNvSpPr txBox="1">
            <a:spLocks noChangeArrowheads="1"/>
          </p:cNvSpPr>
          <p:nvPr/>
        </p:nvSpPr>
        <p:spPr bwMode="auto">
          <a:xfrm>
            <a:off x="179388" y="260350"/>
            <a:ext cx="8713787" cy="86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Размеры спинальных игл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1"/>
          <p:cNvSpPr txBox="1">
            <a:spLocks noChangeArrowheads="1"/>
          </p:cNvSpPr>
          <p:nvPr/>
        </p:nvSpPr>
        <p:spPr bwMode="auto">
          <a:xfrm>
            <a:off x="31750" y="4005263"/>
            <a:ext cx="8712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FF"/>
                </a:solidFill>
                <a:ea typeface="Microsoft YaHei" panose="020B0503020204020204" pitchFamily="34" charset="-122"/>
              </a:rPr>
              <a:t>У новорожденных и детей первых лет жизни необходимо применять иглы длиной 25 и 50мм.</a:t>
            </a:r>
          </a:p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FF"/>
                </a:solidFill>
                <a:ea typeface="Microsoft YaHei" panose="020B0503020204020204" pitchFamily="34" charset="-122"/>
              </a:rPr>
              <a:t>Расстояние от кожи до твердой мозговой оболочки у недоношенных детей составляет около 7 мм, у доношенных около 10 мм.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1"/>
          <p:cNvSpPr txBox="1">
            <a:spLocks noChangeArrowheads="1"/>
          </p:cNvSpPr>
          <p:nvPr/>
        </p:nvSpPr>
        <p:spPr bwMode="auto">
          <a:xfrm>
            <a:off x="2700338" y="576263"/>
            <a:ext cx="316547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600">
                <a:solidFill>
                  <a:srgbClr val="FFFF66"/>
                </a:solidFill>
              </a:rPr>
              <a:t>Предисловие </a:t>
            </a:r>
          </a:p>
        </p:txBody>
      </p:sp>
      <p:sp>
        <p:nvSpPr>
          <p:cNvPr id="15363" name="Text Box 2"/>
          <p:cNvSpPr txBox="1">
            <a:spLocks noChangeArrowheads="1"/>
          </p:cNvSpPr>
          <p:nvPr/>
        </p:nvSpPr>
        <p:spPr bwMode="auto">
          <a:xfrm>
            <a:off x="180975" y="1371600"/>
            <a:ext cx="8820150" cy="539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2400" b="1">
                <a:solidFill>
                  <a:srgbClr val="FFFFFF"/>
                </a:solidFill>
              </a:rPr>
              <a:t>Регионарная анестезия </a:t>
            </a:r>
            <a:r>
              <a:rPr lang="ru-RU" altLang="ru-RU" sz="2400">
                <a:solidFill>
                  <a:srgbClr val="FFFFFF"/>
                </a:solidFill>
              </a:rPr>
              <a:t>представляет собой высокоэффективный метод защиты организма от хирургической травмы, имеет меньшее, чем общее обезболивание, количество осложнений, выгодный с экономической точки зрения. </a:t>
            </a:r>
          </a:p>
          <a:p>
            <a:pPr eaLnBrk="1" hangingPunct="1">
              <a:buClrTx/>
              <a:buFontTx/>
              <a:buNone/>
            </a:pPr>
            <a:r>
              <a:rPr lang="ru-RU" altLang="ru-RU" sz="2400">
                <a:solidFill>
                  <a:srgbClr val="FFFFFF"/>
                </a:solidFill>
              </a:rPr>
              <a:t>В настоящее время не вызывает сомнения, что регионарная анестезия превосходит общую и по защите от стресс-воздействия, влиянию на свертывающую систему, ЦНС, кровопотерю, интенсивность послеоперационного обезболивания, частоту появления послеоперационной тошноты и рвоты. 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>
            <a:spLocks noChangeArrowheads="1"/>
          </p:cNvSpPr>
          <p:nvPr/>
        </p:nvSpPr>
        <p:spPr bwMode="auto">
          <a:xfrm>
            <a:off x="131763" y="115888"/>
            <a:ext cx="8858250" cy="560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950"/>
              </a:lnSpc>
              <a:buClrTx/>
              <a:buFontTx/>
              <a:buNone/>
            </a:pPr>
            <a:r>
              <a:rPr lang="en-US" altLang="ru-RU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Местные</a:t>
            </a:r>
            <a:r>
              <a:rPr lang="en-US" altLang="ru-RU" sz="32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анестетики</a:t>
            </a:r>
            <a:r>
              <a:rPr lang="en-US" altLang="ru-RU" sz="32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для</a:t>
            </a:r>
            <a:r>
              <a:rPr lang="en-US" altLang="ru-RU" sz="32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ru-RU" altLang="ru-RU" sz="3200" b="1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спинальной анестезии</a:t>
            </a:r>
            <a:endParaRPr lang="en-US" altLang="ru-RU" sz="3200" b="1">
              <a:solidFill>
                <a:srgbClr val="FFFF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pic>
        <p:nvPicPr>
          <p:cNvPr id="33795" name="Picture 2" descr="https://elite-parf.ru/wp-content/uploads/2017/03/operatsiya-milligana-morgana6-768x9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868363"/>
            <a:ext cx="1831975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423863" y="2897188"/>
            <a:ext cx="1498600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Новокаин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1905</a:t>
            </a:r>
            <a:endParaRPr lang="en-US" altLang="ru-RU" sz="28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154363" y="2906713"/>
            <a:ext cx="1511300" cy="842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Лидокаин</a:t>
            </a:r>
            <a:endParaRPr lang="ru-RU" altLang="ru-RU" sz="280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1943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3798" name="Picture 4" descr="https://auromedics.com/wordpress/wp-content/uploads/Lidocaine-1-300mg-30mL-we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788" y="868363"/>
            <a:ext cx="1822450" cy="182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8" descr="https://solopharm.com/static/catalog/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868363"/>
            <a:ext cx="1846262" cy="1865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Text Box 5"/>
          <p:cNvSpPr txBox="1">
            <a:spLocks noChangeArrowheads="1"/>
          </p:cNvSpPr>
          <p:nvPr/>
        </p:nvSpPr>
        <p:spPr bwMode="auto">
          <a:xfrm>
            <a:off x="5832475" y="2924175"/>
            <a:ext cx="1798638" cy="84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Бупивакаин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1963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3801" name="Text Box 5"/>
          <p:cNvSpPr txBox="1">
            <a:spLocks noChangeArrowheads="1"/>
          </p:cNvSpPr>
          <p:nvPr/>
        </p:nvSpPr>
        <p:spPr bwMode="auto">
          <a:xfrm>
            <a:off x="539750" y="6003925"/>
            <a:ext cx="1792288" cy="84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Ропивакаин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1985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3802" name="Picture 12" descr="https://xn--n1aalg.xn--80ae2aeeogi5fxc.xn--p1ai/s/gi/prod/00/00/26/58/62/ropivakain-600x60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63" y="3860800"/>
            <a:ext cx="235267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3" name="Picture 14" descr="https://new.healtheconomics.ru/media/k2/items/cache/a56589445a38edd73bc0ff0f18b80ca8_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3860800"/>
            <a:ext cx="2266950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4" name="Text Box 5"/>
          <p:cNvSpPr txBox="1">
            <a:spLocks noChangeArrowheads="1"/>
          </p:cNvSpPr>
          <p:nvPr/>
        </p:nvSpPr>
        <p:spPr bwMode="auto">
          <a:xfrm>
            <a:off x="3779838" y="5981700"/>
            <a:ext cx="2517775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Левобупивакаин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1996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107950" y="692150"/>
            <a:ext cx="89281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/>
              <a:t>          </a:t>
            </a:r>
            <a:r>
              <a:rPr lang="ru-RU" altLang="ru-RU" sz="3200">
                <a:solidFill>
                  <a:srgbClr val="FFFF00"/>
                </a:solidFill>
              </a:rPr>
              <a:t>Свойства идеального местного анестетика</a:t>
            </a:r>
          </a:p>
          <a:p>
            <a:r>
              <a:rPr lang="ru-RU" altLang="ru-RU" sz="3200">
                <a:solidFill>
                  <a:srgbClr val="FFFF00"/>
                </a:solidFill>
              </a:rPr>
              <a:t> </a:t>
            </a:r>
          </a:p>
          <a:p>
            <a:r>
              <a:rPr lang="ru-RU" altLang="ru-RU"/>
              <a:t>  • </a:t>
            </a:r>
            <a:r>
              <a:rPr lang="ru-RU" altLang="ru-RU" sz="2800"/>
              <a:t>Отсутствие системной токсичности </a:t>
            </a:r>
          </a:p>
          <a:p>
            <a:r>
              <a:rPr lang="ru-RU" altLang="ru-RU" sz="2800"/>
              <a:t> • Отсутствие местной токсичности </a:t>
            </a:r>
          </a:p>
          <a:p>
            <a:r>
              <a:rPr lang="ru-RU" altLang="ru-RU" sz="2800"/>
              <a:t> • Селективность </a:t>
            </a:r>
          </a:p>
          <a:p>
            <a:r>
              <a:rPr lang="ru-RU" altLang="ru-RU" sz="2800"/>
              <a:t> • Быстрое начало действия </a:t>
            </a:r>
          </a:p>
          <a:p>
            <a:r>
              <a:rPr lang="ru-RU" altLang="ru-RU" sz="2800"/>
              <a:t> • Aдекватная продолжительность действия</a:t>
            </a:r>
          </a:p>
          <a:p>
            <a:r>
              <a:rPr lang="ru-RU" altLang="ru-RU" sz="2800"/>
              <a:t> • Не вызывает аллергических реакций </a:t>
            </a:r>
          </a:p>
          <a:p>
            <a:r>
              <a:rPr lang="ru-RU" altLang="ru-RU" sz="2800"/>
              <a:t> • Не требует консервантов и стабилизаторов для хранения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219075" y="160338"/>
            <a:ext cx="8674100" cy="637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/>
              <a:t>                                    </a:t>
            </a:r>
            <a:r>
              <a:rPr lang="ru-RU" altLang="ru-RU" sz="2800">
                <a:solidFill>
                  <a:srgbClr val="FFFF00"/>
                </a:solidFill>
              </a:rPr>
              <a:t>Системные эффекты МА </a:t>
            </a:r>
          </a:p>
          <a:p>
            <a:r>
              <a:rPr lang="ru-RU" altLang="ru-RU" sz="2000">
                <a:solidFill>
                  <a:srgbClr val="FFFF00"/>
                </a:solidFill>
              </a:rPr>
              <a:t>Антиноцицептивный</a:t>
            </a:r>
            <a:r>
              <a:rPr lang="ru-RU" altLang="ru-RU" sz="2000"/>
              <a:t> Блокада нейрональных Na+-каналов Блокада К+-каналов Блокада пресинаптических мускариновых рецепторов Блокада допаминовых рецепторов </a:t>
            </a:r>
          </a:p>
          <a:p>
            <a:r>
              <a:rPr lang="ru-RU" altLang="ru-RU" sz="2000">
                <a:solidFill>
                  <a:srgbClr val="FFFF00"/>
                </a:solidFill>
              </a:rPr>
              <a:t>Антиаритмический</a:t>
            </a:r>
            <a:r>
              <a:rPr lang="ru-RU" altLang="ru-RU" sz="2000"/>
              <a:t> Блокада Na+-каналов проводящей системы сердца Антитромботический Торможение агрегации тромбоцитов за счет ограничения входа Са2+ в клетку или мобилизации Са2+ из клеточных депо </a:t>
            </a:r>
          </a:p>
          <a:p>
            <a:r>
              <a:rPr lang="ru-RU" altLang="ru-RU" sz="2000">
                <a:solidFill>
                  <a:srgbClr val="FFFF00"/>
                </a:solidFill>
              </a:rPr>
              <a:t>Противовоспалительный</a:t>
            </a:r>
            <a:r>
              <a:rPr lang="ru-RU" altLang="ru-RU" sz="2000"/>
              <a:t> Уменьшение аккумуляции нейтрофилов в тканях-мишенях, снижение концентрации ФНО и интерлейкинов, снижение концентрации свободных радикалов, увеличение локального синтеза простациклина </a:t>
            </a:r>
          </a:p>
          <a:p>
            <a:r>
              <a:rPr lang="ru-RU" altLang="ru-RU" sz="2000">
                <a:solidFill>
                  <a:srgbClr val="FFFF00"/>
                </a:solidFill>
              </a:rPr>
              <a:t>Антибактериальный</a:t>
            </a:r>
            <a:r>
              <a:rPr lang="ru-RU" altLang="ru-RU" sz="2000"/>
              <a:t> В клинических концентрациях оказывают бактериостатическое (при увеличении концентрации – бактерицидное) действие за счет повреждения мембран бактериальных клеток </a:t>
            </a:r>
          </a:p>
          <a:p>
            <a:r>
              <a:rPr lang="ru-RU" altLang="ru-RU" sz="2000">
                <a:solidFill>
                  <a:srgbClr val="FFFF00"/>
                </a:solidFill>
              </a:rPr>
              <a:t>Нейропротекция </a:t>
            </a:r>
            <a:r>
              <a:rPr lang="ru-RU" altLang="ru-RU" sz="2000"/>
              <a:t>Замедление гипоксической деполяризации и снижение ее амплитуды (за счет подавления высвобождения глутамата) Устранение гипоперфузии коры и постравматического моторного дефицита (за счет удаления свободных кислородных радикалов) Снижение потребности мозга в кислороде и глюкозе.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https://present5.com/presentation/-76721707_329014203/image-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33375"/>
            <a:ext cx="8785225" cy="633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144463" y="360363"/>
            <a:ext cx="86645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28448" rIns="0" bIns="0" anchor="ctr"/>
          <a:lstStyle>
            <a:lvl1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  <a:tab pos="5391150" algn="l"/>
                <a:tab pos="5840413" algn="l"/>
                <a:tab pos="6289675" algn="l"/>
                <a:tab pos="6738938" algn="l"/>
                <a:tab pos="7188200" algn="l"/>
                <a:tab pos="7637463" algn="l"/>
                <a:tab pos="8086725" algn="l"/>
                <a:tab pos="85359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</a:pPr>
            <a:r>
              <a:rPr lang="ru-RU" altLang="ru-RU" sz="3200" b="1">
                <a:solidFill>
                  <a:srgbClr val="FFFF00"/>
                </a:solidFill>
              </a:rPr>
              <a:t>Механизм действия местных анестетиков</a:t>
            </a:r>
          </a:p>
        </p:txBody>
      </p:sp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863600"/>
            <a:ext cx="5327650" cy="5256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91440" bIns="91440"/>
          <a:lstStyle>
            <a:lvl1pPr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101600" algn="l"/>
                <a:tab pos="449263" algn="l"/>
                <a:tab pos="898525" algn="l"/>
                <a:tab pos="1347788" algn="l"/>
                <a:tab pos="1797050" algn="l"/>
                <a:tab pos="2246313" algn="l"/>
                <a:tab pos="2695575" algn="l"/>
                <a:tab pos="3144838" algn="l"/>
                <a:tab pos="3594100" algn="l"/>
                <a:tab pos="4043363" algn="l"/>
                <a:tab pos="4492625" algn="l"/>
                <a:tab pos="4941888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marL="101600">
              <a:spcBef>
                <a:spcPts val="800"/>
              </a:spcBef>
              <a:buFont typeface="Times New Roman" pitchFamily="16" charset="0"/>
              <a:buNone/>
              <a:defRPr/>
            </a:pPr>
            <a:r>
              <a:rPr lang="ru-RU" dirty="0" smtClean="0">
                <a:solidFill>
                  <a:srgbClr val="FFFFFF"/>
                </a:solidFill>
              </a:rPr>
              <a:t>Механизм действия местных анестетиков до конца неизвестен. Считается, что во время раздражения нервного волокна местный анестетик конкурирует с ионами кальция за размещение в натриевом канале и нарушает проницаемость мембраны для натрия, тем самым приводит к нарушению распространения возбуждения по нерву.</a:t>
            </a:r>
          </a:p>
          <a:p>
            <a:pPr marL="101600">
              <a:spcBef>
                <a:spcPts val="800"/>
              </a:spcBef>
              <a:buFont typeface="Times New Roman" pitchFamily="16" charset="0"/>
              <a:buNone/>
              <a:defRPr/>
            </a:pPr>
            <a:r>
              <a:rPr lang="ru-RU" dirty="0" smtClean="0">
                <a:solidFill>
                  <a:srgbClr val="FFFFFF"/>
                </a:solidFill>
              </a:rPr>
              <a:t>Временной интервал между контактом с нервом и началом действия зависит от способности молекул растворяться в жирах. Чем выше эта способность, тем быстрее местный анестетик проникает через мембрану.</a:t>
            </a:r>
          </a:p>
          <a:p>
            <a:pPr marL="101600">
              <a:spcBef>
                <a:spcPts val="800"/>
              </a:spcBef>
              <a:buFont typeface="Times New Roman" pitchFamily="16" charset="0"/>
              <a:buNone/>
              <a:defRPr/>
            </a:pPr>
            <a:r>
              <a:rPr lang="ru-RU" dirty="0" smtClean="0">
                <a:solidFill>
                  <a:srgbClr val="FFFFFF"/>
                </a:solidFill>
              </a:rPr>
              <a:t>Продолжительность же анальгетического действия местных анестетиков зависит от степени связывания их с белками. Чем выше сродство, тем дольше будет блокирован рецептор в натриевом канале, следовательно, тем дольше будет блокирована передача нервных импульсов.</a:t>
            </a:r>
          </a:p>
          <a:p>
            <a:pPr>
              <a:spcBef>
                <a:spcPts val="800"/>
              </a:spcBef>
              <a:buFont typeface="Times New Roman" pitchFamily="16" charset="0"/>
              <a:buNone/>
              <a:defRPr/>
            </a:pPr>
            <a:endParaRPr lang="ru-RU" dirty="0" smtClean="0">
              <a:solidFill>
                <a:srgbClr val="546973"/>
              </a:solidFill>
              <a:latin typeface="Varela Round" charset="0"/>
            </a:endParaRPr>
          </a:p>
        </p:txBody>
      </p:sp>
      <p:pic>
        <p:nvPicPr>
          <p:cNvPr id="378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1368425"/>
            <a:ext cx="3600450" cy="4967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Прямоугольник 1"/>
          <p:cNvSpPr>
            <a:spLocks noChangeArrowheads="1"/>
          </p:cNvSpPr>
          <p:nvPr/>
        </p:nvSpPr>
        <p:spPr bwMode="auto">
          <a:xfrm>
            <a:off x="900113" y="376238"/>
            <a:ext cx="7272337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 b="1">
                <a:solidFill>
                  <a:srgbClr val="FFFF00"/>
                </a:solidFill>
              </a:rPr>
              <a:t>Классификация нервных волокон</a:t>
            </a:r>
            <a:r>
              <a:rPr lang="ru-RU" altLang="ru-RU" sz="3200">
                <a:solidFill>
                  <a:srgbClr val="FFFF00"/>
                </a:solidFill>
              </a:rPr>
              <a:t> </a:t>
            </a:r>
            <a:r>
              <a:rPr lang="ru-RU" altLang="ru-RU">
                <a:solidFill>
                  <a:schemeClr val="tx1"/>
                </a:solidFill>
              </a:rPr>
              <a:t/>
            </a:r>
            <a:br>
              <a:rPr lang="ru-RU" altLang="ru-RU">
                <a:solidFill>
                  <a:schemeClr val="tx1"/>
                </a:solidFill>
              </a:rPr>
            </a:br>
            <a:endParaRPr lang="ru-RU" altLang="ru-RU"/>
          </a:p>
        </p:txBody>
      </p:sp>
      <p:graphicFrame>
        <p:nvGraphicFramePr>
          <p:cNvPr id="3" name="Объект 3"/>
          <p:cNvGraphicFramePr>
            <a:graphicFrameLocks/>
          </p:cNvGraphicFramePr>
          <p:nvPr/>
        </p:nvGraphicFramePr>
        <p:xfrm>
          <a:off x="323850" y="1412875"/>
          <a:ext cx="8424863" cy="5130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6097"/>
                <a:gridCol w="3923250"/>
                <a:gridCol w="1660856"/>
                <a:gridCol w="1904660"/>
              </a:tblGrid>
              <a:tr h="455563">
                <a:tc>
                  <a:txBody>
                    <a:bodyPr/>
                    <a:lstStyle/>
                    <a:p>
                      <a:pPr marL="6413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6413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Тип </a:t>
                      </a:r>
                      <a:r>
                        <a:rPr lang="ru-RU" sz="1800" dirty="0">
                          <a:effectLst/>
                        </a:rPr>
                        <a:t>волокна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17030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117030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Функции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159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6159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Средний </a:t>
                      </a:r>
                      <a:r>
                        <a:rPr lang="ru-RU" sz="1800" dirty="0">
                          <a:effectLst/>
                        </a:rPr>
                        <a:t>диаметр, мкм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905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9055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Скорость </a:t>
                      </a:r>
                      <a:r>
                        <a:rPr lang="ru-RU" sz="1800" dirty="0">
                          <a:effectLst/>
                        </a:rPr>
                        <a:t>проведения, м/с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914745">
                <a:tc>
                  <a:txBody>
                    <a:bodyPr/>
                    <a:lstStyle/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А</a:t>
                      </a:r>
                      <a:r>
                        <a:rPr lang="el-GR" sz="1800" dirty="0" smtClean="0">
                          <a:effectLst/>
                        </a:rPr>
                        <a:t>α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Первичные </a:t>
                      </a:r>
                      <a:r>
                        <a:rPr lang="ru-RU" sz="1800" dirty="0" err="1">
                          <a:effectLst/>
                        </a:rPr>
                        <a:t>афференты</a:t>
                      </a:r>
                      <a:r>
                        <a:rPr lang="ru-RU" sz="1800" dirty="0">
                          <a:effectLst/>
                        </a:rPr>
                        <a:t> мышечных веретен, двигательные</a:t>
                      </a: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волокна скелетных мышц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4546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4546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4546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4546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15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29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829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829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829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100 </a:t>
                      </a:r>
                      <a:r>
                        <a:rPr lang="ru-RU" sz="1800" dirty="0">
                          <a:effectLst/>
                        </a:rPr>
                        <a:t>(70–120)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1332">
                <a:tc>
                  <a:txBody>
                    <a:bodyPr/>
                    <a:lstStyle/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А</a:t>
                      </a:r>
                      <a:r>
                        <a:rPr lang="el-GR" sz="1800" dirty="0" smtClean="0">
                          <a:effectLst/>
                        </a:rPr>
                        <a:t>β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Кожные </a:t>
                      </a:r>
                      <a:r>
                        <a:rPr lang="ru-RU" sz="1800" dirty="0" err="1">
                          <a:effectLst/>
                        </a:rPr>
                        <a:t>афференты</a:t>
                      </a:r>
                      <a:r>
                        <a:rPr lang="ru-RU" sz="1800" dirty="0">
                          <a:effectLst/>
                        </a:rPr>
                        <a:t> прикосновения и давления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8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50 </a:t>
                      </a:r>
                      <a:r>
                        <a:rPr lang="ru-RU" sz="1800" dirty="0">
                          <a:effectLst/>
                        </a:rPr>
                        <a:t>(30–70)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521332">
                <a:tc>
                  <a:txBody>
                    <a:bodyPr/>
                    <a:lstStyle/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21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А</a:t>
                      </a:r>
                      <a:r>
                        <a:rPr lang="el-GR" sz="1800" dirty="0" smtClean="0">
                          <a:effectLst/>
                        </a:rPr>
                        <a:t>γ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Двигательные </a:t>
                      </a:r>
                      <a:r>
                        <a:rPr lang="ru-RU" sz="1800" dirty="0">
                          <a:effectLst/>
                        </a:rPr>
                        <a:t>волокна мышечных веретен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5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20 </a:t>
                      </a:r>
                      <a:r>
                        <a:rPr lang="ru-RU" sz="1800" dirty="0">
                          <a:effectLst/>
                        </a:rPr>
                        <a:t>(15–30)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54079"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</a:rPr>
                        <a:t>Аδ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Кожные </a:t>
                      </a:r>
                      <a:r>
                        <a:rPr lang="ru-RU" sz="1800" dirty="0" err="1">
                          <a:effectLst/>
                        </a:rPr>
                        <a:t>афференты</a:t>
                      </a:r>
                      <a:r>
                        <a:rPr lang="ru-RU" sz="1800" dirty="0">
                          <a:effectLst/>
                        </a:rPr>
                        <a:t> температуры и боли.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226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226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2260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&lt;</a:t>
                      </a:r>
                      <a:r>
                        <a:rPr lang="ru-RU" sz="1800" dirty="0">
                          <a:effectLst/>
                        </a:rPr>
                        <a:t>3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3624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15 </a:t>
                      </a:r>
                      <a:r>
                        <a:rPr lang="ru-RU" sz="1800" dirty="0">
                          <a:effectLst/>
                        </a:rPr>
                        <a:t>(12–30)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654079"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В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Симпатические </a:t>
                      </a:r>
                      <a:r>
                        <a:rPr lang="ru-RU" sz="1800" dirty="0" err="1">
                          <a:effectLst/>
                        </a:rPr>
                        <a:t>преганглионарные</a:t>
                      </a:r>
                      <a:r>
                        <a:rPr lang="ru-RU" sz="1800" dirty="0">
                          <a:effectLst/>
                        </a:rPr>
                        <a:t> волокна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3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8958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8958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8958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7 </a:t>
                      </a:r>
                      <a:r>
                        <a:rPr lang="ru-RU" sz="1800" dirty="0">
                          <a:effectLst/>
                        </a:rPr>
                        <a:t>(3–15)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  <a:tr h="1175412"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С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5560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Кожные </a:t>
                      </a:r>
                      <a:r>
                        <a:rPr lang="ru-RU" sz="1800" dirty="0" err="1">
                          <a:effectLst/>
                        </a:rPr>
                        <a:t>афференты</a:t>
                      </a:r>
                      <a:r>
                        <a:rPr lang="ru-RU" sz="1800" dirty="0">
                          <a:effectLst/>
                        </a:rPr>
                        <a:t> боли. Симпатические </a:t>
                      </a:r>
                      <a:r>
                        <a:rPr lang="ru-RU" sz="1800" dirty="0" err="1">
                          <a:effectLst/>
                        </a:rPr>
                        <a:t>постганглио</a:t>
                      </a:r>
                      <a:r>
                        <a:rPr lang="ru-RU" sz="1800" dirty="0">
                          <a:effectLst/>
                        </a:rPr>
                        <a:t>-</a:t>
                      </a:r>
                    </a:p>
                    <a:p>
                      <a:pPr marL="3556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effectLst/>
                        </a:rPr>
                        <a:t>нарные</a:t>
                      </a:r>
                      <a:r>
                        <a:rPr lang="ru-RU" sz="1800" dirty="0">
                          <a:effectLst/>
                        </a:rPr>
                        <a:t> волокна. </a:t>
                      </a:r>
                      <a:r>
                        <a:rPr lang="ru-RU" sz="1800" dirty="0" err="1">
                          <a:effectLst/>
                        </a:rPr>
                        <a:t>Немиелинизированные</a:t>
                      </a:r>
                      <a:r>
                        <a:rPr lang="ru-RU" sz="1800" dirty="0">
                          <a:effectLst/>
                        </a:rPr>
                        <a:t>.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57213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47815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7815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</a:endParaRPr>
                    </a:p>
                    <a:p>
                      <a:pPr marL="478155" algn="ctr">
                        <a:lnSpc>
                          <a:spcPts val="112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1 </a:t>
                      </a:r>
                      <a:r>
                        <a:rPr lang="ru-RU" sz="1800" dirty="0">
                          <a:effectLst/>
                        </a:rPr>
                        <a:t>(0,5–2)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f2.ppt-online.org/files2/slide/r/rGYTdyhfDazIloSW43m1kJEHKRisL5qe6gA2p8cNxv/slide-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60350"/>
            <a:ext cx="8510588" cy="633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1"/>
          <p:cNvSpPr>
            <a:spLocks noChangeArrowheads="1"/>
          </p:cNvSpPr>
          <p:nvPr/>
        </p:nvSpPr>
        <p:spPr bwMode="auto">
          <a:xfrm>
            <a:off x="684213" y="404813"/>
            <a:ext cx="7704137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93000"/>
              </a:lnSpc>
            </a:pPr>
            <a:r>
              <a:rPr lang="ru-RU" altLang="ru-RU" sz="2400" b="1">
                <a:solidFill>
                  <a:srgbClr val="FFFF00"/>
                </a:solidFill>
              </a:rPr>
              <a:t>Факторы влияющие на распространение анестетика в цереброспинальной жидкости</a:t>
            </a: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457200" y="1714500"/>
            <a:ext cx="8229600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400" dirty="0" err="1" smtClean="0">
                <a:solidFill>
                  <a:srgbClr val="FFFF00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Баричность</a:t>
            </a: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 местного анестетика </a:t>
            </a:r>
            <a:r>
              <a:rPr lang="ru-RU" sz="2400" dirty="0" smtClean="0">
                <a:solidFill>
                  <a:srgbClr val="FFFFFF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(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 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отношение плотности анестетика к плотности ликвора при данной температуре)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 </a:t>
            </a:r>
            <a:r>
              <a:rPr lang="ru-RU" sz="26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 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Положение пациента на операционном столе      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После окончания введения гипербарического раствора пациента необходимо уложить в положение с приподнятым головным концом и грудной клеткой на 20 - 30 градусов, при использовании изобарических растворов придать горизонтальное положение. </a:t>
            </a: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400" dirty="0" smtClean="0">
                <a:solidFill>
                  <a:srgbClr val="FFFF00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Рельеф позвоночного столба</a:t>
            </a: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Прямоугольник 2"/>
          <p:cNvSpPr>
            <a:spLocks noChangeArrowheads="1"/>
          </p:cNvSpPr>
          <p:nvPr/>
        </p:nvSpPr>
        <p:spPr bwMode="auto">
          <a:xfrm>
            <a:off x="1116013" y="1258888"/>
            <a:ext cx="7056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FFFF00"/>
                </a:solidFill>
              </a:rPr>
              <a:t>Объем цереброспинальной жидкости у детей</a:t>
            </a:r>
          </a:p>
        </p:txBody>
      </p:sp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395288" y="1628775"/>
            <a:ext cx="8208962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/>
              <a:t>Новорожденные -10мл/кг </a:t>
            </a:r>
          </a:p>
          <a:p>
            <a:r>
              <a:rPr lang="ru-RU" altLang="ru-RU" sz="2400"/>
              <a:t>Дети с массой тела менее 15 кг-4 мл/кг</a:t>
            </a:r>
          </a:p>
          <a:p>
            <a:r>
              <a:rPr lang="ru-RU" altLang="ru-RU" sz="2400"/>
              <a:t>Дети младшего возраста -3 мл/кг</a:t>
            </a:r>
          </a:p>
          <a:p>
            <a:r>
              <a:rPr lang="ru-RU" altLang="ru-RU" sz="2400"/>
              <a:t>Подростки -2 мл/кг</a:t>
            </a:r>
          </a:p>
        </p:txBody>
      </p:sp>
      <p:sp>
        <p:nvSpPr>
          <p:cNvPr id="41988" name="Прямоугольник 1"/>
          <p:cNvSpPr>
            <a:spLocks noChangeArrowheads="1"/>
          </p:cNvSpPr>
          <p:nvPr/>
        </p:nvSpPr>
        <p:spPr bwMode="auto">
          <a:xfrm>
            <a:off x="395288" y="3233738"/>
            <a:ext cx="8208962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60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ea typeface="宋体" panose="02010600030101010101" pitchFamily="2" charset="-122"/>
              </a:rPr>
              <a:t>Плотность ЦСЖ - 1.0000-1.0006.</a:t>
            </a:r>
          </a:p>
          <a:p>
            <a:pPr>
              <a:lnSpc>
                <a:spcPts val="975"/>
              </a:lnSpc>
              <a:buClrTx/>
              <a:buFontTx/>
              <a:buNone/>
            </a:pPr>
            <a:endParaRPr lang="en-US" altLang="ru-RU" sz="240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lnSpc>
                <a:spcPts val="360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ea typeface="宋体" panose="02010600030101010101" pitchFamily="2" charset="-122"/>
              </a:rPr>
              <a:t>Гипобаричн</a:t>
            </a:r>
            <a:r>
              <a:rPr lang="ru-RU" altLang="ru-RU" sz="2400">
                <a:solidFill>
                  <a:srgbClr val="FFFF00"/>
                </a:solidFill>
                <a:ea typeface="宋体" panose="02010600030101010101" pitchFamily="2" charset="-122"/>
              </a:rPr>
              <a:t>ые растворы 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– 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плотность 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менее 0.9990.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( в настоящее время не используются)</a:t>
            </a:r>
            <a:endParaRPr lang="en-US" altLang="ru-RU" sz="240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lnSpc>
                <a:spcPts val="360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ea typeface="宋体" panose="02010600030101010101" pitchFamily="2" charset="-122"/>
              </a:rPr>
              <a:t>Гипербаричн</a:t>
            </a:r>
            <a:r>
              <a:rPr lang="ru-RU" altLang="ru-RU" sz="2400">
                <a:solidFill>
                  <a:srgbClr val="FFFF00"/>
                </a:solidFill>
                <a:ea typeface="宋体" panose="02010600030101010101" pitchFamily="2" charset="-122"/>
              </a:rPr>
              <a:t>ые растворы </a:t>
            </a:r>
            <a:r>
              <a:rPr lang="en-US" altLang="ru-RU" sz="2400">
                <a:solidFill>
                  <a:srgbClr val="FFFF00"/>
                </a:solidFill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– 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 плотность 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более 1.0010.</a:t>
            </a:r>
            <a:endParaRPr lang="ru-RU" altLang="ru-RU" sz="2400">
              <a:solidFill>
                <a:srgbClr val="FFFFFF"/>
              </a:solidFill>
              <a:ea typeface="宋体" panose="02010600030101010101" pitchFamily="2" charset="-122"/>
            </a:endParaRPr>
          </a:p>
          <a:p>
            <a:pPr>
              <a:lnSpc>
                <a:spcPts val="3600"/>
              </a:lnSpc>
              <a:buClrTx/>
              <a:buFontTx/>
              <a:buNone/>
            </a:pPr>
            <a:r>
              <a:rPr lang="ru-RU" altLang="ru-RU" sz="2400">
                <a:solidFill>
                  <a:srgbClr val="FFFF00"/>
                </a:solidFill>
                <a:ea typeface="宋体" panose="02010600030101010101" pitchFamily="2" charset="-122"/>
              </a:rPr>
              <a:t>Изобаричные растворы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- плотность равна плотности ликвора</a:t>
            </a:r>
            <a:endParaRPr lang="en-US" altLang="ru-RU" sz="240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989" name="Прямоугольник 3"/>
          <p:cNvSpPr>
            <a:spLocks noChangeArrowheads="1"/>
          </p:cNvSpPr>
          <p:nvPr/>
        </p:nvSpPr>
        <p:spPr bwMode="auto">
          <a:xfrm>
            <a:off x="0" y="333375"/>
            <a:ext cx="89646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>
                <a:solidFill>
                  <a:srgbClr val="FFFF00"/>
                </a:solidFill>
              </a:rPr>
              <a:t>    </a:t>
            </a:r>
            <a:r>
              <a:rPr lang="ru-RU" altLang="ru-RU" sz="2800">
                <a:solidFill>
                  <a:srgbClr val="FFFF00"/>
                </a:solidFill>
              </a:rPr>
              <a:t>Физиология цереброспинальной жидкости у детей</a:t>
            </a:r>
          </a:p>
        </p:txBody>
      </p:sp>
      <p:pic>
        <p:nvPicPr>
          <p:cNvPr id="41990" name="Picture 4" descr="https://blotos.ru/wp-content/uploads/c/0/6/c06ebeae83a25aff02c6b0c1618eda9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1720850"/>
            <a:ext cx="280828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144463" y="1079500"/>
            <a:ext cx="4824412" cy="536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sz="2800" dirty="0" smtClean="0">
                <a:solidFill>
                  <a:srgbClr val="FFFF66"/>
                </a:solidFill>
              </a:rPr>
              <a:t>       </a:t>
            </a:r>
            <a:r>
              <a:rPr lang="ru-RU" sz="2800" dirty="0" err="1" smtClean="0">
                <a:solidFill>
                  <a:srgbClr val="FFFF66"/>
                </a:solidFill>
              </a:rPr>
              <a:t>Лидокаин</a:t>
            </a:r>
            <a:endParaRPr lang="ru-RU" sz="2800" dirty="0" smtClean="0">
              <a:solidFill>
                <a:srgbClr val="FFFF66"/>
              </a:solidFill>
            </a:endParaRPr>
          </a:p>
          <a:p>
            <a:pPr marL="101600">
              <a:buFont typeface="Times New Roman" pitchFamily="16" charset="0"/>
              <a:buNone/>
              <a:defRPr/>
            </a:pPr>
            <a:endParaRPr lang="ru-RU" dirty="0" smtClean="0"/>
          </a:p>
          <a:p>
            <a:pPr marL="101600">
              <a:buFont typeface="Times New Roman" pitchFamily="16" charset="0"/>
              <a:buNone/>
              <a:defRPr/>
            </a:pPr>
            <a:r>
              <a:rPr lang="ru-RU" sz="2000" dirty="0" smtClean="0">
                <a:solidFill>
                  <a:srgbClr val="FFFFFF"/>
                </a:solidFill>
              </a:rPr>
              <a:t>Наиболее известный в мире и наиболее широко используемый местный анестетик группы амидов. Используется для всех видов местной и регионарной анестезии, обладает высокой активностью (в 2-4 раза выше, чем у новокаина), быстрым развитием блока и средней продолжительностью действия. Добавление адреналина способствует замедлению внутрисосудистого всасывания </a:t>
            </a:r>
            <a:r>
              <a:rPr lang="ru-RU" sz="2000" dirty="0" err="1" smtClean="0">
                <a:solidFill>
                  <a:srgbClr val="FFFFFF"/>
                </a:solidFill>
              </a:rPr>
              <a:t>лидокаина</a:t>
            </a:r>
            <a:r>
              <a:rPr lang="ru-RU" sz="2000" dirty="0" smtClean="0">
                <a:solidFill>
                  <a:srgbClr val="FFFFFF"/>
                </a:solidFill>
              </a:rPr>
              <a:t> и увеличению продолжительности эффекта.</a:t>
            </a:r>
          </a:p>
          <a:p>
            <a:pPr marL="101600">
              <a:buFont typeface="Times New Roman" pitchFamily="16" charset="0"/>
              <a:buNone/>
              <a:defRPr/>
            </a:pPr>
            <a:r>
              <a:rPr lang="ru-RU" sz="2000" dirty="0" smtClean="0">
                <a:solidFill>
                  <a:srgbClr val="FFFFFF"/>
                </a:solidFill>
              </a:rPr>
              <a:t>Дозировка </a:t>
            </a:r>
            <a:r>
              <a:rPr lang="ru-RU" sz="2000" dirty="0" err="1" smtClean="0">
                <a:solidFill>
                  <a:srgbClr val="FFFFFF"/>
                </a:solidFill>
              </a:rPr>
              <a:t>интратекально</a:t>
            </a:r>
            <a:r>
              <a:rPr lang="ru-RU" sz="2000" dirty="0" smtClean="0">
                <a:solidFill>
                  <a:srgbClr val="FFFFFF"/>
                </a:solidFill>
              </a:rPr>
              <a:t> 0,5 мг/кг</a:t>
            </a:r>
          </a:p>
        </p:txBody>
      </p:sp>
      <p:pic>
        <p:nvPicPr>
          <p:cNvPr id="430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775" y="1944688"/>
            <a:ext cx="3671888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1"/>
          <p:cNvSpPr>
            <a:spLocks noChangeArrowheads="1"/>
          </p:cNvSpPr>
          <p:nvPr/>
        </p:nvSpPr>
        <p:spPr bwMode="auto">
          <a:xfrm>
            <a:off x="1331913" y="260350"/>
            <a:ext cx="5616575" cy="1584325"/>
          </a:xfrm>
          <a:custGeom>
            <a:avLst/>
            <a:gdLst>
              <a:gd name="T0" fmla="*/ 17342534 w 4237037"/>
              <a:gd name="T1" fmla="*/ 792163 h 1584325"/>
              <a:gd name="T2" fmla="*/ 8671271 w 4237037"/>
              <a:gd name="T3" fmla="*/ 1584325 h 1584325"/>
              <a:gd name="T4" fmla="*/ 0 w 4237037"/>
              <a:gd name="T5" fmla="*/ 792163 h 1584325"/>
              <a:gd name="T6" fmla="*/ 8671271 w 4237037"/>
              <a:gd name="T7" fmla="*/ 0 h 1584325"/>
              <a:gd name="T8" fmla="*/ 0 60000 65536"/>
              <a:gd name="T9" fmla="*/ 0 60000 65536"/>
              <a:gd name="T10" fmla="*/ 0 60000 65536"/>
              <a:gd name="T11" fmla="*/ 0 60000 65536"/>
              <a:gd name="T12" fmla="*/ 0 w 4237037"/>
              <a:gd name="T13" fmla="*/ 0 h 1584325"/>
              <a:gd name="T14" fmla="*/ 4237037 w 4237037"/>
              <a:gd name="T15" fmla="*/ 1584325 h 15843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237037" h="1584325">
                <a:moveTo>
                  <a:pt x="0" y="2201"/>
                </a:moveTo>
                <a:lnTo>
                  <a:pt x="5885" y="2201"/>
                </a:lnTo>
                <a:lnTo>
                  <a:pt x="180" y="90"/>
                </a:lnTo>
                <a:lnTo>
                  <a:pt x="5885" y="2201"/>
                </a:lnTo>
                <a:lnTo>
                  <a:pt x="270" y="90"/>
                </a:lnTo>
                <a:lnTo>
                  <a:pt x="0" y="2201"/>
                </a:lnTo>
                <a:close/>
                <a:moveTo>
                  <a:pt x="5885" y="2201"/>
                </a:moveTo>
                <a:lnTo>
                  <a:pt x="1" y="90"/>
                </a:lnTo>
                <a:lnTo>
                  <a:pt x="5885" y="2201"/>
                </a:lnTo>
                <a:lnTo>
                  <a:pt x="90" y="90"/>
                </a:lnTo>
                <a:lnTo>
                  <a:pt x="0" y="2201"/>
                </a:lnTo>
                <a:lnTo>
                  <a:pt x="5885" y="2201"/>
                </a:lnTo>
                <a:close/>
              </a:path>
            </a:pathLst>
          </a:custGeom>
          <a:solidFill>
            <a:srgbClr val="92D050">
              <a:alpha val="1490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91440" rIns="90000" bIns="9144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FFFF66"/>
                </a:solidFill>
              </a:rPr>
              <a:t>      Регионарная анестезия</a:t>
            </a:r>
          </a:p>
        </p:txBody>
      </p:sp>
      <p:sp>
        <p:nvSpPr>
          <p:cNvPr id="16387" name="AutoShape 2"/>
          <p:cNvSpPr>
            <a:spLocks noChangeArrowheads="1"/>
          </p:cNvSpPr>
          <p:nvPr/>
        </p:nvSpPr>
        <p:spPr bwMode="auto">
          <a:xfrm>
            <a:off x="484188" y="1989138"/>
            <a:ext cx="2990850" cy="1292225"/>
          </a:xfrm>
          <a:custGeom>
            <a:avLst/>
            <a:gdLst>
              <a:gd name="T0" fmla="*/ 2990850 w 2990850"/>
              <a:gd name="T1" fmla="*/ 646113 h 1292225"/>
              <a:gd name="T2" fmla="*/ 1495425 w 2990850"/>
              <a:gd name="T3" fmla="*/ 1292225 h 1292225"/>
              <a:gd name="T4" fmla="*/ 0 w 2990850"/>
              <a:gd name="T5" fmla="*/ 646113 h 1292225"/>
              <a:gd name="T6" fmla="*/ 1495425 w 2990850"/>
              <a:gd name="T7" fmla="*/ 0 h 1292225"/>
              <a:gd name="T8" fmla="*/ 0 60000 65536"/>
              <a:gd name="T9" fmla="*/ 0 60000 65536"/>
              <a:gd name="T10" fmla="*/ 0 60000 65536"/>
              <a:gd name="T11" fmla="*/ 0 60000 65536"/>
              <a:gd name="T12" fmla="*/ 0 w 2990850"/>
              <a:gd name="T13" fmla="*/ 0 h 1292225"/>
              <a:gd name="T14" fmla="*/ 2990850 w 2990850"/>
              <a:gd name="T15" fmla="*/ 1292225 h 12922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90850" h="1292225">
                <a:moveTo>
                  <a:pt x="0" y="0"/>
                </a:moveTo>
                <a:lnTo>
                  <a:pt x="8309" y="0"/>
                </a:lnTo>
                <a:lnTo>
                  <a:pt x="8309" y="3590"/>
                </a:lnTo>
                <a:lnTo>
                  <a:pt x="0" y="359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3590"/>
                </a:lnTo>
                <a:lnTo>
                  <a:pt x="8309" y="3590"/>
                </a:lnTo>
                <a:lnTo>
                  <a:pt x="830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1490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91440" rIns="90000" bIns="9144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FF66"/>
                </a:solidFill>
              </a:rPr>
              <a:t>          Центральная</a:t>
            </a:r>
          </a:p>
        </p:txBody>
      </p:sp>
      <p:sp>
        <p:nvSpPr>
          <p:cNvPr id="16388" name="AutoShape 3"/>
          <p:cNvSpPr>
            <a:spLocks noChangeArrowheads="1"/>
          </p:cNvSpPr>
          <p:nvPr/>
        </p:nvSpPr>
        <p:spPr bwMode="auto">
          <a:xfrm>
            <a:off x="5203825" y="2097088"/>
            <a:ext cx="3219450" cy="1292225"/>
          </a:xfrm>
          <a:custGeom>
            <a:avLst/>
            <a:gdLst>
              <a:gd name="T0" fmla="*/ 4322995 w 2990850"/>
              <a:gd name="T1" fmla="*/ 646113 h 1292225"/>
              <a:gd name="T2" fmla="*/ 2161498 w 2990850"/>
              <a:gd name="T3" fmla="*/ 1292225 h 1292225"/>
              <a:gd name="T4" fmla="*/ 0 w 2990850"/>
              <a:gd name="T5" fmla="*/ 646113 h 1292225"/>
              <a:gd name="T6" fmla="*/ 2161498 w 2990850"/>
              <a:gd name="T7" fmla="*/ 0 h 1292225"/>
              <a:gd name="T8" fmla="*/ 0 60000 65536"/>
              <a:gd name="T9" fmla="*/ 0 60000 65536"/>
              <a:gd name="T10" fmla="*/ 0 60000 65536"/>
              <a:gd name="T11" fmla="*/ 0 60000 65536"/>
              <a:gd name="T12" fmla="*/ 0 w 2990850"/>
              <a:gd name="T13" fmla="*/ 0 h 1292225"/>
              <a:gd name="T14" fmla="*/ 2990850 w 2990850"/>
              <a:gd name="T15" fmla="*/ 1292225 h 129222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90850" h="1292225">
                <a:moveTo>
                  <a:pt x="0" y="0"/>
                </a:moveTo>
                <a:lnTo>
                  <a:pt x="8309" y="0"/>
                </a:lnTo>
                <a:lnTo>
                  <a:pt x="8309" y="3590"/>
                </a:lnTo>
                <a:lnTo>
                  <a:pt x="0" y="3590"/>
                </a:lnTo>
                <a:lnTo>
                  <a:pt x="0" y="0"/>
                </a:lnTo>
                <a:close/>
                <a:moveTo>
                  <a:pt x="0" y="0"/>
                </a:moveTo>
                <a:lnTo>
                  <a:pt x="0" y="3590"/>
                </a:lnTo>
                <a:lnTo>
                  <a:pt x="8309" y="3590"/>
                </a:lnTo>
                <a:lnTo>
                  <a:pt x="8309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>
              <a:alpha val="1490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91440" rIns="90000" bIns="91440" anchor="ctr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800" b="1">
                <a:solidFill>
                  <a:srgbClr val="FFFF66"/>
                </a:solidFill>
              </a:rPr>
              <a:t>Периферическая</a:t>
            </a:r>
          </a:p>
        </p:txBody>
      </p:sp>
      <p:sp>
        <p:nvSpPr>
          <p:cNvPr id="16389" name="Rectangle 4"/>
          <p:cNvSpPr>
            <a:spLocks noChangeArrowheads="1"/>
          </p:cNvSpPr>
          <p:nvPr/>
        </p:nvSpPr>
        <p:spPr bwMode="auto">
          <a:xfrm>
            <a:off x="284163" y="3389313"/>
            <a:ext cx="4135437" cy="151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91440" rIns="90000" bIns="91440"/>
          <a:lstStyle>
            <a:lvl1pPr marL="457200" indent="-404813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Спинальная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Эпидуральная (в т.ч. каудуальная)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Спинально-эпидуральная</a:t>
            </a: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4679950" y="3384550"/>
            <a:ext cx="3887788" cy="22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457200" indent="-404813"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57200" algn="l"/>
                <a:tab pos="904875" algn="l"/>
                <a:tab pos="1354138" algn="l"/>
                <a:tab pos="1803400" algn="l"/>
                <a:tab pos="2252663" algn="l"/>
                <a:tab pos="2701925" algn="l"/>
                <a:tab pos="3151188" algn="l"/>
                <a:tab pos="3600450" algn="l"/>
                <a:tab pos="4049713" algn="l"/>
                <a:tab pos="4498975" algn="l"/>
                <a:tab pos="4948238" algn="l"/>
                <a:tab pos="5397500" algn="l"/>
                <a:tab pos="5846763" algn="l"/>
                <a:tab pos="6296025" algn="l"/>
                <a:tab pos="6745288" algn="l"/>
                <a:tab pos="7194550" algn="l"/>
                <a:tab pos="7643813" algn="l"/>
                <a:tab pos="8093075" algn="l"/>
                <a:tab pos="8542338" algn="l"/>
                <a:tab pos="8991600" algn="l"/>
                <a:tab pos="94408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Паравертебральная блокада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Блокады сплетений и нервных стволов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Интраплевральная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Инфильтрационная</a:t>
            </a:r>
          </a:p>
          <a:p>
            <a:pPr eaLnBrk="1" hangingPunct="1">
              <a:buClr>
                <a:srgbClr val="7BD100"/>
              </a:buClr>
              <a:buFont typeface="Varela Round" charset="0"/>
              <a:buChar char="×"/>
            </a:pPr>
            <a:r>
              <a:rPr lang="ru-RU" altLang="ru-RU" sz="2400">
                <a:solidFill>
                  <a:srgbClr val="FFFFFF"/>
                </a:solidFill>
              </a:rPr>
              <a:t>Терминальная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1"/>
          <p:cNvSpPr txBox="1">
            <a:spLocks noChangeArrowheads="1"/>
          </p:cNvSpPr>
          <p:nvPr/>
        </p:nvSpPr>
        <p:spPr bwMode="auto">
          <a:xfrm>
            <a:off x="215900" y="1368425"/>
            <a:ext cx="4471988" cy="5043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sz="2800" smtClean="0">
                <a:solidFill>
                  <a:srgbClr val="FFFF66"/>
                </a:solidFill>
              </a:rPr>
              <a:t>Бупивакаин</a:t>
            </a:r>
          </a:p>
          <a:p>
            <a:pPr marL="101600">
              <a:buFont typeface="Times New Roman" pitchFamily="16" charset="0"/>
              <a:buNone/>
              <a:defRPr/>
            </a:pPr>
            <a:endParaRPr lang="ru-RU" smtClean="0"/>
          </a:p>
          <a:p>
            <a:pPr marL="101600">
              <a:buFont typeface="Times New Roman" pitchFamily="16" charset="0"/>
              <a:buNone/>
              <a:defRPr/>
            </a:pPr>
            <a:r>
              <a:rPr lang="ru-RU" sz="2000" smtClean="0">
                <a:solidFill>
                  <a:srgbClr val="FFFFFF"/>
                </a:solidFill>
              </a:rPr>
              <a:t>Местный анестетик длительного действия амидного типа (анестезирующий эффект в течении 4-6 ч), рекомендуется регионарной, ЭА и СА. В 4 раза сильнее лидокаина. По продолжительности действия значительно превосходит остальные широко используемые анестетики. Главный недосаток – высокий кардиотоксический эффект при высокой концентрации в плазме крови.</a:t>
            </a: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588" y="1871663"/>
            <a:ext cx="2879725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03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275" y="3527425"/>
            <a:ext cx="2960688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 noGrp="1"/>
          </p:cNvGraphicFramePr>
          <p:nvPr/>
        </p:nvGraphicFramePr>
        <p:xfrm>
          <a:off x="457200" y="2133600"/>
          <a:ext cx="8234363" cy="2879725"/>
        </p:xfrm>
        <a:graphic>
          <a:graphicData uri="http://schemas.openxmlformats.org/drawingml/2006/table">
            <a:tbl>
              <a:tblPr/>
              <a:tblGrid>
                <a:gridCol w="1811338"/>
                <a:gridCol w="3679825"/>
                <a:gridCol w="2743200"/>
              </a:tblGrid>
              <a:tr h="719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Вес (кг)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Доза (мг/кг)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Объем раствора (мл/кг)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&lt; 5 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0,1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5-15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0,4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0,08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&gt; 15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0,3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0,06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sp>
        <p:nvSpPr>
          <p:cNvPr id="45080" name="Прямоугольник 2"/>
          <p:cNvSpPr>
            <a:spLocks noChangeArrowheads="1"/>
          </p:cNvSpPr>
          <p:nvPr/>
        </p:nvSpPr>
        <p:spPr bwMode="auto">
          <a:xfrm>
            <a:off x="250825" y="592138"/>
            <a:ext cx="87852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FF00"/>
                </a:solidFill>
                <a:ea typeface="Microsoft YaHei" panose="020B0503020204020204" pitchFamily="34" charset="-122"/>
              </a:rPr>
              <a:t>Дозировка  0,5% изо и гипербарического бупивакаина у детей 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1"/>
          <p:cNvSpPr txBox="1">
            <a:spLocks noChangeArrowheads="1"/>
          </p:cNvSpPr>
          <p:nvPr/>
        </p:nvSpPr>
        <p:spPr bwMode="auto">
          <a:xfrm>
            <a:off x="163513" y="1439863"/>
            <a:ext cx="4516437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00"/>
              </a:spcBef>
              <a:buFont typeface="Times New Roman" pitchFamily="16" charset="0"/>
              <a:buNone/>
              <a:defRPr/>
            </a:pPr>
            <a:r>
              <a:rPr lang="ru-RU" sz="2800" dirty="0" err="1" smtClean="0">
                <a:solidFill>
                  <a:srgbClr val="FFFF66"/>
                </a:solidFill>
              </a:rPr>
              <a:t>Ропивакаин</a:t>
            </a:r>
            <a:endParaRPr lang="ru-RU" sz="2800" dirty="0" smtClean="0">
              <a:solidFill>
                <a:srgbClr val="FFFF66"/>
              </a:solidFill>
            </a:endParaRPr>
          </a:p>
          <a:p>
            <a:pPr marL="101600">
              <a:buFont typeface="Times New Roman" pitchFamily="16" charset="0"/>
              <a:buNone/>
              <a:defRPr/>
            </a:pPr>
            <a:endParaRPr lang="ru-RU" dirty="0" smtClean="0"/>
          </a:p>
          <a:p>
            <a:pPr marL="101600">
              <a:buFont typeface="Times New Roman" pitchFamily="16" charset="0"/>
              <a:buNone/>
              <a:defRPr/>
            </a:pPr>
            <a:r>
              <a:rPr lang="ru-RU" sz="2000" dirty="0" smtClean="0">
                <a:solidFill>
                  <a:srgbClr val="FFFFFF"/>
                </a:solidFill>
              </a:rPr>
              <a:t>Длительно действующий местный анестетик. По структуре и </a:t>
            </a:r>
            <a:r>
              <a:rPr lang="ru-RU" sz="2000" dirty="0" err="1" smtClean="0">
                <a:solidFill>
                  <a:srgbClr val="FFFFFF"/>
                </a:solidFill>
              </a:rPr>
              <a:t>фармакокинетике</a:t>
            </a:r>
            <a:r>
              <a:rPr lang="ru-RU" sz="2000" dirty="0" smtClean="0">
                <a:solidFill>
                  <a:srgbClr val="FFFFFF"/>
                </a:solidFill>
              </a:rPr>
              <a:t> подобен </a:t>
            </a:r>
            <a:r>
              <a:rPr lang="ru-RU" sz="2000" dirty="0" err="1" smtClean="0">
                <a:solidFill>
                  <a:srgbClr val="FFFFFF"/>
                </a:solidFill>
              </a:rPr>
              <a:t>бупивакаину</a:t>
            </a:r>
            <a:r>
              <a:rPr lang="ru-RU" sz="2000" dirty="0" smtClean="0">
                <a:solidFill>
                  <a:srgbClr val="FFFFFF"/>
                </a:solidFill>
              </a:rPr>
              <a:t>, но по сравнению с ним обладает меньшей </a:t>
            </a:r>
            <a:r>
              <a:rPr lang="ru-RU" sz="2000" dirty="0" err="1" smtClean="0">
                <a:solidFill>
                  <a:srgbClr val="FFFFFF"/>
                </a:solidFill>
              </a:rPr>
              <a:t>кардиотоксичностью</a:t>
            </a:r>
            <a:r>
              <a:rPr lang="ru-RU" sz="2000" dirty="0" smtClean="0">
                <a:solidFill>
                  <a:srgbClr val="FFFFFF"/>
                </a:solidFill>
              </a:rPr>
              <a:t>. Длительность действия колеблется в пределах 2,5 – 5,9 часов при ЭА, 8-13 часов при периферической блокаде.</a:t>
            </a:r>
          </a:p>
        </p:txBody>
      </p:sp>
      <p:pic>
        <p:nvPicPr>
          <p:cNvPr id="460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944688"/>
            <a:ext cx="3606800" cy="324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 noGrp="1"/>
          </p:cNvGraphicFramePr>
          <p:nvPr/>
        </p:nvGraphicFramePr>
        <p:xfrm>
          <a:off x="457200" y="2133600"/>
          <a:ext cx="8234363" cy="2879725"/>
        </p:xfrm>
        <a:graphic>
          <a:graphicData uri="http://schemas.openxmlformats.org/drawingml/2006/table">
            <a:tbl>
              <a:tblPr/>
              <a:tblGrid>
                <a:gridCol w="1811338"/>
                <a:gridCol w="3679825"/>
                <a:gridCol w="2743200"/>
              </a:tblGrid>
              <a:tr h="719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Вес (кг)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Доза (мг/кг)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Объем раствора (мл/кг)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&lt; 5 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1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0,2 мл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/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кг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5-15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-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&gt; 15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0,5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максимально 20 мг</a:t>
                      </a:r>
                    </a:p>
                  </a:txBody>
                  <a:tcPr marL="68760" marR="68760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sp>
        <p:nvSpPr>
          <p:cNvPr id="47128" name="Прямоугольник 2"/>
          <p:cNvSpPr>
            <a:spLocks noChangeArrowheads="1"/>
          </p:cNvSpPr>
          <p:nvPr/>
        </p:nvSpPr>
        <p:spPr bwMode="auto">
          <a:xfrm>
            <a:off x="755650" y="692150"/>
            <a:ext cx="7272338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FF00"/>
                </a:solidFill>
                <a:ea typeface="Microsoft YaHei" panose="020B0503020204020204" pitchFamily="34" charset="-122"/>
              </a:rPr>
              <a:t>Дозировка  0,5% изобарического ропивакаина у детей 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Прямоугольник 1"/>
          <p:cNvSpPr>
            <a:spLocks noChangeArrowheads="1"/>
          </p:cNvSpPr>
          <p:nvPr/>
        </p:nvSpPr>
        <p:spPr bwMode="auto">
          <a:xfrm>
            <a:off x="468313" y="1343025"/>
            <a:ext cx="2930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</a:pPr>
            <a:r>
              <a:rPr lang="ru-RU" altLang="ru-RU" sz="2800">
                <a:solidFill>
                  <a:srgbClr val="FFFF66"/>
                </a:solidFill>
              </a:rPr>
              <a:t>Левобупивакаин</a:t>
            </a:r>
          </a:p>
        </p:txBody>
      </p:sp>
      <p:pic>
        <p:nvPicPr>
          <p:cNvPr id="48131" name="Picture 2" descr="https://new.healtheconomics.ru/media/k2/items/cache/a56589445a38edd73bc0ff0f18b80ca8_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900238"/>
            <a:ext cx="4105275" cy="346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2" name="Text Box 1"/>
          <p:cNvSpPr txBox="1">
            <a:spLocks noChangeArrowheads="1"/>
          </p:cNvSpPr>
          <p:nvPr/>
        </p:nvSpPr>
        <p:spPr bwMode="auto">
          <a:xfrm>
            <a:off x="207963" y="2060575"/>
            <a:ext cx="4516437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101600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ru-RU" altLang="ru-RU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000">
                <a:solidFill>
                  <a:srgbClr val="FFFFFF"/>
                </a:solidFill>
              </a:rPr>
              <a:t>Длительно действующий местный анестетик. Обладает меньшей кардиотоксичностью и имеет больший профиль безопасности чем бупивакаин. </a:t>
            </a:r>
            <a:r>
              <a:rPr lang="ru-RU" altLang="ru-RU" sz="2000"/>
              <a:t>В большинстве исследований у детей, в отличие от аналогичных у взрослых, не выявлено существенной разницы в мощности и длительности моторной блокады между левобупивакаином и бупивакаином.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3"/>
          <p:cNvGraphicFramePr>
            <a:graphicFrameLocks noGrp="1"/>
          </p:cNvGraphicFramePr>
          <p:nvPr/>
        </p:nvGraphicFramePr>
        <p:xfrm>
          <a:off x="395288" y="2133600"/>
          <a:ext cx="8296275" cy="3311525"/>
        </p:xfrm>
        <a:graphic>
          <a:graphicData uri="http://schemas.openxmlformats.org/drawingml/2006/table">
            <a:tbl>
              <a:tblPr/>
              <a:tblGrid>
                <a:gridCol w="1824957"/>
                <a:gridCol w="3707493"/>
                <a:gridCol w="2763826"/>
              </a:tblGrid>
              <a:tr h="82696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Вес (кг)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Доза (мг/кг)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Объем раствора (мл/кг)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</a:tr>
              <a:tr h="82879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&lt; 5 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1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0,2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1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  <a:tr h="82696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5-15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0,4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0,08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EBF5"/>
                    </a:solidFill>
                  </a:tcPr>
                </a:tc>
              </a:tr>
              <a:tr h="82879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&gt;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15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0,3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0,25 при массе 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&gt; 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40 кг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0,06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onstantia" pitchFamily="16" charset="0"/>
                        <a:cs typeface="Arial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ts val="1525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 pitchFamily="16" charset="0"/>
                          <a:cs typeface="Arial" charset="0"/>
                        </a:rPr>
                        <a:t>0,05</a:t>
                      </a:r>
                    </a:p>
                  </a:txBody>
                  <a:tcPr marL="68762" marR="68762" marT="0" marB="0" horzOverflow="overflow">
                    <a:lnL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2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D5EA"/>
                    </a:solidFill>
                  </a:tcPr>
                </a:tc>
              </a:tr>
            </a:tbl>
          </a:graphicData>
        </a:graphic>
      </p:graphicFrame>
      <p:sp>
        <p:nvSpPr>
          <p:cNvPr id="49176" name="Прямоугольник 2"/>
          <p:cNvSpPr>
            <a:spLocks noChangeArrowheads="1"/>
          </p:cNvSpPr>
          <p:nvPr/>
        </p:nvSpPr>
        <p:spPr bwMode="auto">
          <a:xfrm>
            <a:off x="1116013" y="765175"/>
            <a:ext cx="6624637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 b="1">
                <a:solidFill>
                  <a:srgbClr val="FFFF00"/>
                </a:solidFill>
                <a:ea typeface="Microsoft YaHei" panose="020B0503020204020204" pitchFamily="34" charset="-122"/>
              </a:rPr>
              <a:t>Дозировка  0,5% изобарического левобупивакаина  у детей </a:t>
            </a:r>
            <a:endParaRPr lang="ru-RU" altLang="ru-RU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323850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FFF00"/>
                </a:solidFill>
                <a:ea typeface="Microsoft YaHei" panose="020B0503020204020204" pitchFamily="34" charset="-122"/>
              </a:rPr>
              <a:t>Адъюванты</a:t>
            </a:r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36295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Адъювантами</a:t>
            </a:r>
            <a:r>
              <a:rPr lang="ru-RU" altLang="ru-RU" sz="2800"/>
              <a:t> называют вещества добавляемые к основному медикаментозному препарату с целью изменения его физико-химических свойств или фармакодинамики препарата.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solidFill>
                <a:srgbClr val="000000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  <p:sp>
        <p:nvSpPr>
          <p:cNvPr id="50180" name="Прямоугольник 1"/>
          <p:cNvSpPr>
            <a:spLocks noChangeArrowheads="1"/>
          </p:cNvSpPr>
          <p:nvPr/>
        </p:nvSpPr>
        <p:spPr bwMode="auto">
          <a:xfrm>
            <a:off x="463550" y="3644900"/>
            <a:ext cx="80899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800"/>
              <a:t>Комбинация МА с адъювантами улучшает качество обезболивания и позволяет уменьшить дозу каждого из используемых препаратов и снизить риск возникновения побочных эффектов (синергизм)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Прямоугольник 1"/>
          <p:cNvSpPr>
            <a:spLocks noChangeArrowheads="1"/>
          </p:cNvSpPr>
          <p:nvPr/>
        </p:nvSpPr>
        <p:spPr bwMode="auto">
          <a:xfrm>
            <a:off x="539750" y="1951038"/>
            <a:ext cx="7704138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/>
              <a:t>1) ускорение начала блокады</a:t>
            </a:r>
          </a:p>
          <a:p>
            <a:r>
              <a:rPr lang="ru-RU" altLang="ru-RU" sz="3200"/>
              <a:t>2) увеличение длительности блокады</a:t>
            </a:r>
          </a:p>
          <a:p>
            <a:r>
              <a:rPr lang="ru-RU" altLang="ru-RU" sz="3200"/>
              <a:t>3) снижение токсичности местных анестетиков     </a:t>
            </a:r>
          </a:p>
          <a:p>
            <a:r>
              <a:rPr lang="ru-RU" altLang="ru-RU" sz="3200"/>
              <a:t>4) улучшение качества обезболивания.</a:t>
            </a:r>
          </a:p>
        </p:txBody>
      </p:sp>
      <p:sp>
        <p:nvSpPr>
          <p:cNvPr id="51203" name="Прямоугольник 2"/>
          <p:cNvSpPr>
            <a:spLocks noChangeArrowheads="1"/>
          </p:cNvSpPr>
          <p:nvPr/>
        </p:nvSpPr>
        <p:spPr bwMode="auto">
          <a:xfrm>
            <a:off x="358775" y="333375"/>
            <a:ext cx="84613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FF00"/>
                </a:solidFill>
              </a:rPr>
              <a:t>       Цели применения адъювантов при реализации регионарных блокад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Прямоугольник 1"/>
          <p:cNvSpPr>
            <a:spLocks noChangeArrowheads="1"/>
          </p:cNvSpPr>
          <p:nvPr/>
        </p:nvSpPr>
        <p:spPr bwMode="auto">
          <a:xfrm>
            <a:off x="1692275" y="539750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Морфин-спинал</a:t>
            </a: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3629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Единственный из адъювантов зарегистрированный в Республике Беларусь</a:t>
            </a:r>
            <a:endParaRPr lang="ru-RU" altLang="ru-RU" sz="2800"/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solidFill>
                <a:srgbClr val="000000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  <p:sp>
        <p:nvSpPr>
          <p:cNvPr id="52228" name="Прямоугольник 3"/>
          <p:cNvSpPr>
            <a:spLocks noChangeArrowheads="1"/>
          </p:cNvSpPr>
          <p:nvPr/>
        </p:nvSpPr>
        <p:spPr bwMode="auto">
          <a:xfrm>
            <a:off x="250825" y="2446338"/>
            <a:ext cx="8569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/>
              <a:t> </a:t>
            </a:r>
            <a:r>
              <a:rPr lang="ru-RU" altLang="ru-RU" sz="2000"/>
              <a:t>Оказывает дозозависимое воздействие на мю-рецепторы спинного мозга.</a:t>
            </a:r>
          </a:p>
        </p:txBody>
      </p:sp>
      <p:sp>
        <p:nvSpPr>
          <p:cNvPr id="52229" name="Прямоугольник 1"/>
          <p:cNvSpPr>
            <a:spLocks noChangeArrowheads="1"/>
          </p:cNvSpPr>
          <p:nvPr/>
        </p:nvSpPr>
        <p:spPr bwMode="auto">
          <a:xfrm>
            <a:off x="179388" y="3071813"/>
            <a:ext cx="87852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b="1">
                <a:solidFill>
                  <a:srgbClr val="FFFF00"/>
                </a:solidFill>
              </a:rPr>
              <a:t>Два механизма действия:</a:t>
            </a:r>
          </a:p>
          <a:p>
            <a:r>
              <a:rPr lang="ru-RU" altLang="ru-RU" sz="2000"/>
              <a:t>1) инактивируют Ca2+ каналы пресинаптических нервных</a:t>
            </a:r>
          </a:p>
          <a:p>
            <a:r>
              <a:rPr lang="ru-RU" altLang="ru-RU" sz="2000"/>
              <a:t>окончаний, что приводит к блокаде выброса субстанции Р и глютамата</a:t>
            </a:r>
          </a:p>
          <a:p>
            <a:r>
              <a:rPr lang="ru-RU" altLang="ru-RU" sz="2000"/>
              <a:t>2) взаимодействуя с К+ каналами постсинаптических</a:t>
            </a:r>
          </a:p>
          <a:p>
            <a:r>
              <a:rPr lang="ru-RU" altLang="ru-RU" sz="2000"/>
              <a:t>нейронов, приводят к их гиперполяризации и блокаде</a:t>
            </a:r>
          </a:p>
          <a:p>
            <a:r>
              <a:rPr lang="ru-RU" altLang="ru-RU" sz="2000"/>
              <a:t>Синергизм с местными анестетиками.</a:t>
            </a:r>
          </a:p>
          <a:p>
            <a:r>
              <a:rPr lang="ru-RU" altLang="ru-RU" sz="2000"/>
              <a:t>Гидрофилен, начало действия через 1 час после введения, продолжительность анальгезии в течение 24 часов.</a:t>
            </a:r>
          </a:p>
          <a:p>
            <a:r>
              <a:rPr lang="ru-RU" altLang="ru-RU" sz="2000"/>
              <a:t>Дозировка у детей согласно инструкции 20 мкг/кг. </a:t>
            </a:r>
          </a:p>
          <a:p>
            <a:r>
              <a:rPr lang="ru-RU" altLang="ru-RU" sz="2000"/>
              <a:t>Согласно многочисленным работам эффективно  используются меньшие дозировки 4-5 мкг/кг (</a:t>
            </a:r>
            <a:r>
              <a:rPr lang="en-US" altLang="ru-RU" sz="2000"/>
              <a:t>Ganesh, 2007</a:t>
            </a:r>
            <a:r>
              <a:rPr lang="ru-RU" altLang="ru-RU" sz="2000"/>
              <a:t>). Мы используем максимально дозировку 100 мкг.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Прямоугольник 1"/>
          <p:cNvSpPr>
            <a:spLocks noChangeArrowheads="1"/>
          </p:cNvSpPr>
          <p:nvPr/>
        </p:nvSpPr>
        <p:spPr bwMode="auto">
          <a:xfrm>
            <a:off x="1692275" y="539750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Суфентанил</a:t>
            </a: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3629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Не используется согласно инструкции для интратекального введения у детей.</a:t>
            </a:r>
            <a:endParaRPr lang="ru-RU" altLang="ru-RU" sz="2800"/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solidFill>
                <a:srgbClr val="000000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  <p:sp>
        <p:nvSpPr>
          <p:cNvPr id="53252" name="Text Box 2"/>
          <p:cNvSpPr txBox="1">
            <a:spLocks noChangeArrowheads="1"/>
          </p:cNvSpPr>
          <p:nvPr/>
        </p:nvSpPr>
        <p:spPr bwMode="auto">
          <a:xfrm>
            <a:off x="433388" y="2349500"/>
            <a:ext cx="8362950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800" b="1"/>
              <a:t>Существуют единичные публикации о интратекальном введении у детей в дозе 1 мкг/кг (</a:t>
            </a:r>
            <a:r>
              <a:rPr lang="en-US" altLang="ru-RU" b="1"/>
              <a:t>Comparison of high- and low-dose intrathecal morphine for spinal fusion in children</a:t>
            </a:r>
          </a:p>
          <a:p>
            <a:r>
              <a:rPr lang="en-US" altLang="ru-RU">
                <a:hlinkClick r:id="rId2"/>
              </a:rPr>
              <a:t>S Eschertzhuber</a:t>
            </a:r>
            <a:r>
              <a:rPr lang="en-US" altLang="ru-RU" baseline="30000"/>
              <a:t> </a:t>
            </a:r>
            <a:r>
              <a:rPr lang="en-US" altLang="ru-RU" baseline="30000">
                <a:hlinkClick r:id="rId3"/>
              </a:rPr>
              <a:t>1</a:t>
            </a:r>
            <a:r>
              <a:rPr lang="en-US" altLang="ru-RU"/>
              <a:t>, </a:t>
            </a:r>
            <a:r>
              <a:rPr lang="en-US" altLang="ru-RU">
                <a:hlinkClick r:id="rId4"/>
              </a:rPr>
              <a:t>M Hohlrieder</a:t>
            </a:r>
            <a:r>
              <a:rPr lang="en-US" altLang="ru-RU"/>
              <a:t>, </a:t>
            </a:r>
            <a:r>
              <a:rPr lang="en-US" altLang="ru-RU">
                <a:hlinkClick r:id="rId5"/>
              </a:rPr>
              <a:t>C Keller</a:t>
            </a:r>
            <a:r>
              <a:rPr lang="en-US" altLang="ru-RU"/>
              <a:t>, </a:t>
            </a:r>
            <a:r>
              <a:rPr lang="en-US" altLang="ru-RU">
                <a:hlinkClick r:id="rId6"/>
              </a:rPr>
              <a:t>E Oswald</a:t>
            </a:r>
            <a:r>
              <a:rPr lang="en-US" altLang="ru-RU"/>
              <a:t>, </a:t>
            </a:r>
            <a:r>
              <a:rPr lang="en-US" altLang="ru-RU">
                <a:hlinkClick r:id="rId7"/>
              </a:rPr>
              <a:t>G Kuehbacher</a:t>
            </a:r>
            <a:r>
              <a:rPr lang="en-US" altLang="ru-RU"/>
              <a:t>, </a:t>
            </a:r>
            <a:r>
              <a:rPr lang="en-US" altLang="ru-RU">
                <a:hlinkClick r:id="rId8"/>
              </a:rPr>
              <a:t>P Innerhofer</a:t>
            </a:r>
            <a:r>
              <a:rPr lang="ru-RU" altLang="ru-RU"/>
              <a:t>)</a:t>
            </a:r>
            <a:endParaRPr lang="en-US" altLang="ru-RU"/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800"/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solidFill>
                <a:srgbClr val="000000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  <p:sp>
        <p:nvSpPr>
          <p:cNvPr id="53253" name="Text Box 2"/>
          <p:cNvSpPr txBox="1">
            <a:spLocks noChangeArrowheads="1"/>
          </p:cNvSpPr>
          <p:nvPr/>
        </p:nvSpPr>
        <p:spPr bwMode="auto">
          <a:xfrm>
            <a:off x="433388" y="4508500"/>
            <a:ext cx="83629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Используется интратекально в акушерстве, за счет липофильности обеспечивает быструю аналгезию, позволяет снизить дозировки местного анестетика.</a:t>
            </a:r>
            <a:endParaRPr lang="ru-RU" altLang="ru-RU" sz="2800"/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solidFill>
                <a:srgbClr val="000000"/>
              </a:solidFill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360363" y="476250"/>
            <a:ext cx="8496300" cy="6126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600" b="1">
                <a:solidFill>
                  <a:srgbClr val="FFFF00"/>
                </a:solidFill>
                <a:latin typeface="Times New Roman" panose="02020603050405020304" pitchFamily="18" charset="0"/>
              </a:rPr>
              <a:t>Спинальная анестезия </a:t>
            </a:r>
            <a:r>
              <a:rPr lang="ru-RU" altLang="ru-RU" sz="3600" b="1">
                <a:solidFill>
                  <a:srgbClr val="FFFFFF"/>
                </a:solidFill>
                <a:latin typeface="Times New Roman" panose="02020603050405020304" pitchFamily="18" charset="0"/>
              </a:rPr>
              <a:t>– вид нейроаксиальной анестезии, при котором блокада всех видов чувствительности, двигательных и симпатических волокон на сегментарном уровне и ниже достигается путем введения растворов фармакологических препаратов - местных анестетиков (МА), адъювантов в субарахноидальное пространство.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Прямоугольник 1"/>
          <p:cNvSpPr>
            <a:spLocks noChangeArrowheads="1"/>
          </p:cNvSpPr>
          <p:nvPr/>
        </p:nvSpPr>
        <p:spPr bwMode="auto">
          <a:xfrm>
            <a:off x="938213" y="260350"/>
            <a:ext cx="7129462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200">
                <a:solidFill>
                  <a:srgbClr val="FFFF00"/>
                </a:solidFill>
              </a:rPr>
              <a:t>Побочные эффекты опиоидов</a:t>
            </a:r>
          </a:p>
          <a:p>
            <a:r>
              <a:rPr lang="ru-RU" altLang="ru-RU" sz="3200"/>
              <a:t>•</a:t>
            </a:r>
            <a:r>
              <a:rPr lang="ru-RU" altLang="ru-RU" sz="3200">
                <a:solidFill>
                  <a:srgbClr val="FFFF00"/>
                </a:solidFill>
              </a:rPr>
              <a:t> </a:t>
            </a:r>
            <a:r>
              <a:rPr lang="ru-RU" altLang="ru-RU" sz="2800"/>
              <a:t>Угнетение дыхания</a:t>
            </a:r>
          </a:p>
          <a:p>
            <a:r>
              <a:rPr lang="ru-RU" altLang="ru-RU" sz="2800"/>
              <a:t>• Тошнота и рвота</a:t>
            </a:r>
          </a:p>
          <a:p>
            <a:r>
              <a:rPr lang="ru-RU" altLang="ru-RU" sz="2800"/>
              <a:t>• Кожный зуд</a:t>
            </a:r>
          </a:p>
          <a:p>
            <a:r>
              <a:rPr lang="ru-RU" altLang="ru-RU" sz="2800"/>
              <a:t>• Задержка мочи</a:t>
            </a:r>
          </a:p>
          <a:p>
            <a:r>
              <a:rPr lang="ru-RU" altLang="ru-RU" sz="2800"/>
              <a:t>• Неврологические эффекты</a:t>
            </a:r>
          </a:p>
        </p:txBody>
      </p:sp>
      <p:pic>
        <p:nvPicPr>
          <p:cNvPr id="54275" name="Picture 2" descr="https://domesticdoctor.ru/wp-content/uploads/parenteralnyj-pu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3060700"/>
            <a:ext cx="6667500" cy="360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Прямоугольник 1"/>
          <p:cNvSpPr>
            <a:spLocks noChangeArrowheads="1"/>
          </p:cNvSpPr>
          <p:nvPr/>
        </p:nvSpPr>
        <p:spPr bwMode="auto">
          <a:xfrm>
            <a:off x="1692275" y="539750"/>
            <a:ext cx="48958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Клонидин</a:t>
            </a:r>
          </a:p>
        </p:txBody>
      </p:sp>
      <p:sp>
        <p:nvSpPr>
          <p:cNvPr id="55299" name="Прямоугольник 2"/>
          <p:cNvSpPr>
            <a:spLocks noChangeArrowheads="1"/>
          </p:cNvSpPr>
          <p:nvPr/>
        </p:nvSpPr>
        <p:spPr bwMode="auto">
          <a:xfrm>
            <a:off x="395288" y="1268413"/>
            <a:ext cx="820896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 b="1"/>
              <a:t>Клонидин</a:t>
            </a:r>
            <a:r>
              <a:rPr lang="ru-RU" altLang="ru-RU" sz="2400"/>
              <a:t> является агонистом a–норадренергических рецепторов и тормозит передачу болевых импульсов за счет воздействия на постсинаптические рецепторы.</a:t>
            </a:r>
          </a:p>
          <a:p>
            <a:r>
              <a:rPr lang="ru-RU" altLang="ru-RU" sz="2400"/>
              <a:t>В РБ не используется для интратекального введения.</a:t>
            </a:r>
          </a:p>
        </p:txBody>
      </p:sp>
      <p:pic>
        <p:nvPicPr>
          <p:cNvPr id="55300" name="Picture 2" descr="https://sosudyinfo.ru/wp-content/uploads/neotlozhnaya-pomoshh-pri-gipertonicheskom-kriz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213100"/>
            <a:ext cx="5616575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Прямоугольник 2"/>
          <p:cNvSpPr>
            <a:spLocks noChangeArrowheads="1"/>
          </p:cNvSpPr>
          <p:nvPr/>
        </p:nvSpPr>
        <p:spPr bwMode="auto">
          <a:xfrm>
            <a:off x="2339975" y="476250"/>
            <a:ext cx="3906838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3200" b="1">
                <a:solidFill>
                  <a:srgbClr val="FFFF00"/>
                </a:solidFill>
              </a:rPr>
              <a:t>Дексмедетомидин</a:t>
            </a:r>
          </a:p>
        </p:txBody>
      </p:sp>
      <p:sp>
        <p:nvSpPr>
          <p:cNvPr id="56323" name="Прямоугольник 3"/>
          <p:cNvSpPr>
            <a:spLocks noChangeArrowheads="1"/>
          </p:cNvSpPr>
          <p:nvPr/>
        </p:nvSpPr>
        <p:spPr bwMode="auto">
          <a:xfrm>
            <a:off x="468313" y="1166813"/>
            <a:ext cx="8424862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/>
              <a:t>Является селективным агонистом α</a:t>
            </a:r>
            <a:r>
              <a:rPr lang="ru-RU" altLang="ru-RU" sz="2400" baseline="-25000"/>
              <a:t>2</a:t>
            </a:r>
            <a:r>
              <a:rPr lang="ru-RU" altLang="ru-RU" sz="2400"/>
              <a:t>-адренорецепторов с широким спектром фармакологических свойств. Обладает симпатолитическим эффектом благодаря снижению высвобождения норадреналина из окончаний симпатических нервов. Седативный эффект обусловлен снижением возбуждения в голубом пятне ствола головного мозга (ядро с преобладанием норадренергических нейронов). </a:t>
            </a:r>
          </a:p>
          <a:p>
            <a:r>
              <a:rPr lang="ru-RU" altLang="ru-RU" sz="2400"/>
              <a:t>Дексмедетомидин обладает анальгезирующим и анестетик/анальгетиксберегающим эффектами.</a:t>
            </a:r>
          </a:p>
          <a:p>
            <a:r>
              <a:rPr lang="ru-RU" altLang="ru-RU" sz="2400"/>
              <a:t>Применяется для интратекального введения у взрослых, в педиатрии не используется интратекально.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Прямоугольник 1"/>
          <p:cNvSpPr>
            <a:spLocks noChangeArrowheads="1"/>
          </p:cNvSpPr>
          <p:nvPr/>
        </p:nvSpPr>
        <p:spPr bwMode="auto">
          <a:xfrm>
            <a:off x="827088" y="539750"/>
            <a:ext cx="7273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Опыт спинальной анестезии в ОАиР УЗ «МОДБ»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060575"/>
          <a:ext cx="7705725" cy="33829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467"/>
                <a:gridCol w="1080243"/>
                <a:gridCol w="1080242"/>
                <a:gridCol w="1080242"/>
                <a:gridCol w="1152259"/>
                <a:gridCol w="1224272"/>
              </a:tblGrid>
              <a:tr h="55739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Год</a:t>
                      </a:r>
                      <a:endParaRPr lang="ru-RU" sz="2800" dirty="0"/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2016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2017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2019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2020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</a:tr>
              <a:tr h="102699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Количество СА за год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183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170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137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110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</a:tr>
              <a:tr h="1798568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bg1"/>
                          </a:solidFill>
                        </a:rPr>
                        <a:t>Количество СА</a:t>
                      </a:r>
                      <a:r>
                        <a:rPr lang="ru-RU" sz="2800" b="1" baseline="0" dirty="0" smtClean="0">
                          <a:solidFill>
                            <a:schemeClr val="bg1"/>
                          </a:solidFill>
                        </a:rPr>
                        <a:t> с морфином  за год</a:t>
                      </a:r>
                      <a:endParaRPr lang="ru-RU" sz="2800" b="1" dirty="0">
                        <a:solidFill>
                          <a:schemeClr val="bg1"/>
                        </a:solidFill>
                      </a:endParaRPr>
                    </a:p>
                  </a:txBody>
                  <a:tcPr marL="91450" marR="91450" marT="45726" marB="45726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>
                    <a:solidFill>
                      <a:schemeClr val="accent3">
                        <a:alpha val="9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50" marR="91450" marT="45726" marB="45726"/>
                </a:tc>
              </a:tr>
            </a:tbl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133600"/>
          <a:ext cx="792162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541"/>
                <a:gridCol w="1320272"/>
                <a:gridCol w="1296266"/>
                <a:gridCol w="1296266"/>
                <a:gridCol w="1368280"/>
              </a:tblGrid>
              <a:tr h="5812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Возраст в годах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0-3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4-7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8-11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12-18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</a:tr>
              <a:tr h="118863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СА + Внутривенная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седация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 год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  <a:tr h="15543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СА+Общая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анестезия за год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</a:tbl>
          </a:graphicData>
        </a:graphic>
      </p:graphicFrame>
      <p:sp>
        <p:nvSpPr>
          <p:cNvPr id="58396" name="Прямоугольник 3"/>
          <p:cNvSpPr>
            <a:spLocks noChangeArrowheads="1"/>
          </p:cNvSpPr>
          <p:nvPr/>
        </p:nvSpPr>
        <p:spPr bwMode="auto">
          <a:xfrm>
            <a:off x="684213" y="539750"/>
            <a:ext cx="777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Количество  спинальных анестезий по возрастам за 2016 год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Прямоугольник 1"/>
          <p:cNvSpPr>
            <a:spLocks noChangeArrowheads="1"/>
          </p:cNvSpPr>
          <p:nvPr/>
        </p:nvSpPr>
        <p:spPr bwMode="auto">
          <a:xfrm>
            <a:off x="684213" y="539750"/>
            <a:ext cx="777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Количество  спинальных анестезий по возрастам за 2017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133600"/>
          <a:ext cx="792162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541"/>
                <a:gridCol w="1320272"/>
                <a:gridCol w="1296266"/>
                <a:gridCol w="1296266"/>
                <a:gridCol w="1368280"/>
              </a:tblGrid>
              <a:tr h="5812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Возраст в годах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0-3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4-7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8-11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12-18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</a:tr>
              <a:tr h="118863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СА + Внутривенная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седация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 год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136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  <a:tr h="15543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СА+Общая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анестезия за год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</a:tbl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Прямоугольник 1"/>
          <p:cNvSpPr>
            <a:spLocks noChangeArrowheads="1"/>
          </p:cNvSpPr>
          <p:nvPr/>
        </p:nvSpPr>
        <p:spPr bwMode="auto">
          <a:xfrm>
            <a:off x="684213" y="539750"/>
            <a:ext cx="777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Количество  спинальных анестезий по возрастам за 2018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133600"/>
          <a:ext cx="792162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541"/>
                <a:gridCol w="1320272"/>
                <a:gridCol w="1296266"/>
                <a:gridCol w="1296266"/>
                <a:gridCol w="1368280"/>
              </a:tblGrid>
              <a:tr h="5812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Возраст в годах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0-3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4-7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8-11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12-18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</a:tr>
              <a:tr h="118863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СА + Внутривенная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седация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 год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134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  <a:tr h="15543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СА+Общая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анестезия за год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</a:tbl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Прямоугольник 1"/>
          <p:cNvSpPr>
            <a:spLocks noChangeArrowheads="1"/>
          </p:cNvSpPr>
          <p:nvPr/>
        </p:nvSpPr>
        <p:spPr bwMode="auto">
          <a:xfrm>
            <a:off x="684213" y="539750"/>
            <a:ext cx="777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Количество  спинальных анестезий по возрастам за 2019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133600"/>
          <a:ext cx="792162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541"/>
                <a:gridCol w="1320272"/>
                <a:gridCol w="1296266"/>
                <a:gridCol w="1296266"/>
                <a:gridCol w="1368280"/>
              </a:tblGrid>
              <a:tr h="5812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Возраст в годах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0-3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4-7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8-11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12-18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</a:tr>
              <a:tr h="118863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СА + Внутривенная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седация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 год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22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110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  <a:tr h="15543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СА+Общая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анестезия за год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</a:tbl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Прямоугольник 1"/>
          <p:cNvSpPr>
            <a:spLocks noChangeArrowheads="1"/>
          </p:cNvSpPr>
          <p:nvPr/>
        </p:nvSpPr>
        <p:spPr bwMode="auto">
          <a:xfrm>
            <a:off x="684213" y="539750"/>
            <a:ext cx="77755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Количество  спинальных анестезий по возрастам за 2020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2133600"/>
          <a:ext cx="7921625" cy="3324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0541"/>
                <a:gridCol w="1320272"/>
                <a:gridCol w="1296266"/>
                <a:gridCol w="1296266"/>
                <a:gridCol w="1368280"/>
              </a:tblGrid>
              <a:tr h="581231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Возраст в годах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0-3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4-7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8-11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Arial" pitchFamily="34" charset="0"/>
                          <a:cs typeface="Arial" pitchFamily="34" charset="0"/>
                        </a:rPr>
                        <a:t>12-18</a:t>
                      </a:r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</a:tr>
              <a:tr h="118863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СА + Внутривенная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2400" b="1" baseline="0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седация</a:t>
                      </a:r>
                      <a:r>
                        <a:rPr lang="ru-RU" sz="2400" b="1" baseline="0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за год</a:t>
                      </a: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94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  <a:tr h="1554364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400" b="1" dirty="0" err="1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СА+Общая</a:t>
                      </a:r>
                      <a:r>
                        <a:rPr lang="ru-RU" sz="2400" b="1" dirty="0" smtClean="0">
                          <a:solidFill>
                            <a:schemeClr val="bg1"/>
                          </a:solidFill>
                          <a:latin typeface="Arial" pitchFamily="34" charset="0"/>
                          <a:cs typeface="Arial" pitchFamily="34" charset="0"/>
                        </a:rPr>
                        <a:t> анестезия за год</a:t>
                      </a:r>
                      <a:endParaRPr lang="ru-RU" sz="2400" b="1" dirty="0">
                        <a:solidFill>
                          <a:schemeClr val="bg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r>
                        <a:rPr lang="ru-RU" sz="24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9" marR="91449" marT="45713" marB="45713"/>
                </a:tc>
              </a:tr>
            </a:tbl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7273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Методика проведения спинальной анестезии в УЗ «МОДБ»</a:t>
            </a:r>
          </a:p>
        </p:txBody>
      </p:sp>
      <p:sp>
        <p:nvSpPr>
          <p:cNvPr id="63491" name="Text Box 2"/>
          <p:cNvSpPr txBox="1">
            <a:spLocks noChangeArrowheads="1"/>
          </p:cNvSpPr>
          <p:nvPr/>
        </p:nvSpPr>
        <p:spPr bwMode="auto">
          <a:xfrm>
            <a:off x="457200" y="1077913"/>
            <a:ext cx="836295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 </a:t>
            </a:r>
            <a:r>
              <a:rPr lang="ru-RU" altLang="ru-RU" sz="2800" b="1">
                <a:solidFill>
                  <a:srgbClr val="FFFF00"/>
                </a:solidFill>
              </a:rPr>
              <a:t>Осмотр анестезиолога накануне операции 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ea typeface="Microsoft YaHei" panose="020B0503020204020204" pitchFamily="34" charset="-122"/>
              </a:rPr>
              <a:t>Является очень важным моментом в подготовке ребенка к спинальной анестезии. Проводится беседа с самим ребенком и его родителями, оцениваются показания и противопоказания к данному методу анестезии, уровень тревожности перед оперативным вмешательством. Анестезиолог должен рассказать пациенту и его родителям все плюсы и минусы спинальной анестезии.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>
                <a:ea typeface="Microsoft YaHei" panose="020B0503020204020204" pitchFamily="34" charset="-122"/>
              </a:rPr>
              <a:t>После осмотра врач разрабатывает тактику проведения анестезии у конкретного пациента. 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800"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428625" y="428625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80000"/>
              </a:lnSpc>
              <a:buClrTx/>
              <a:buFontTx/>
              <a:buNone/>
            </a:pPr>
            <a:r>
              <a:rPr lang="ru-RU" altLang="ru-RU" sz="4500" b="1">
                <a:solidFill>
                  <a:srgbClr val="FFFF00"/>
                </a:solidFill>
                <a:latin typeface="Calibri" panose="020F0502020204030204" pitchFamily="34" charset="0"/>
                <a:ea typeface="Microsoft YaHei" panose="020B0503020204020204" pitchFamily="34" charset="-122"/>
              </a:rPr>
              <a:t>Преимущества спинальной анестезии</a:t>
            </a:r>
          </a:p>
        </p:txBody>
      </p:sp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57200" y="1714500"/>
            <a:ext cx="8229600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Позволяет поддерживать общую анестезию на уровне, необходимым для выключения сознания, снижая  депрессивное действие общих анестетиков на органы и системы организма.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Анестезия, релаксация и вегетативная блокада ограничены только областью оперативного вмешательства;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dirty="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Метод выбора при злокачественной гипертермии в семейном анамнезе;</a:t>
            </a: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rgbClr val="FFFFFF"/>
              </a:solidFill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7273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Методика проведения спинальной анестезии в УЗ «МОДБ»</a:t>
            </a:r>
          </a:p>
        </p:txBody>
      </p:sp>
      <p:sp>
        <p:nvSpPr>
          <p:cNvPr id="64515" name="Text Box 2"/>
          <p:cNvSpPr txBox="1">
            <a:spLocks noChangeArrowheads="1"/>
          </p:cNvSpPr>
          <p:nvPr/>
        </p:nvSpPr>
        <p:spPr bwMode="auto">
          <a:xfrm>
            <a:off x="457200" y="1077913"/>
            <a:ext cx="8362950" cy="2303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800" b="1"/>
              <a:t>1 этап – Премедикация 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400">
                <a:ea typeface="Microsoft YaHei" panose="020B0503020204020204" pitchFamily="34" charset="-122"/>
              </a:rPr>
              <a:t>Для детей младшего возраста мы используем 0,5% раствор мидозолама перорально в дозе 0,5мг/кг, но не более 3 мл. Для детей старшего возраста используем внутривенное введение диазепама 0,5% 1-2 мл и фентанила 0,005% 1-2 мл. </a:t>
            </a:r>
          </a:p>
          <a:p>
            <a:pPr eaLnBrk="1" hangingPunct="1">
              <a:spcBef>
                <a:spcPts val="700"/>
              </a:spcBef>
              <a:buClrTx/>
            </a:pPr>
            <a:r>
              <a:rPr lang="ru-RU" altLang="ru-RU" sz="2800" b="1"/>
              <a:t>2 этап – Индукция в анестезию </a:t>
            </a:r>
          </a:p>
          <a:p>
            <a:pPr eaLnBrk="1" hangingPunct="1">
              <a:spcBef>
                <a:spcPts val="700"/>
              </a:spcBef>
              <a:buClrTx/>
            </a:pPr>
            <a:r>
              <a:rPr lang="ru-RU" altLang="ru-RU" sz="2400"/>
              <a:t>Индукцию анестезии у детей младшего возраста выполняем аппаратно-масочным способом парами севофлюрана болюсно до 8 об,% в потоке кислородно-воздушной смеси с </a:t>
            </a:r>
            <a:r>
              <a:rPr lang="en-US" altLang="ru-RU" sz="2400"/>
              <a:t>Fi</a:t>
            </a:r>
            <a:r>
              <a:rPr lang="ru-RU" altLang="ru-RU" sz="2400"/>
              <a:t>02-</a:t>
            </a:r>
            <a:r>
              <a:rPr lang="en-US" altLang="ru-RU" sz="2400"/>
              <a:t>4</a:t>
            </a:r>
            <a:r>
              <a:rPr lang="ru-RU" altLang="ru-RU" sz="2400"/>
              <a:t>0%. После постановки периферической вены проводим прегидратацию  р-ом </a:t>
            </a:r>
            <a:r>
              <a:rPr lang="en-US" altLang="ru-RU" sz="2400"/>
              <a:t>NaCl 0,9%</a:t>
            </a:r>
            <a:r>
              <a:rPr lang="ru-RU" altLang="ru-RU" sz="2400"/>
              <a:t> 10мл/кг ( у детей старше 8 лет). У детей старшего возраста выполняем СА после премедикации.</a:t>
            </a:r>
            <a:endParaRPr lang="ru-RU" altLang="ru-RU" sz="2600">
              <a:latin typeface="Constantia" panose="02030602050306030303" pitchFamily="18" charset="0"/>
              <a:ea typeface="Microsoft YaHei" panose="020B0503020204020204" pitchFamily="34" charset="-122"/>
            </a:endParaRP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600">
              <a:latin typeface="Constantia" panose="02030602050306030303" pitchFamily="18" charset="0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Прямоугольник 1"/>
          <p:cNvSpPr>
            <a:spLocks noChangeArrowheads="1"/>
          </p:cNvSpPr>
          <p:nvPr/>
        </p:nvSpPr>
        <p:spPr bwMode="auto">
          <a:xfrm>
            <a:off x="827088" y="0"/>
            <a:ext cx="727392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Методика проведения спинальной анестезии в УЗ «МОДБ»</a:t>
            </a:r>
          </a:p>
        </p:txBody>
      </p:sp>
      <p:sp>
        <p:nvSpPr>
          <p:cNvPr id="65539" name="Прямоугольник 4"/>
          <p:cNvSpPr>
            <a:spLocks noChangeArrowheads="1"/>
          </p:cNvSpPr>
          <p:nvPr/>
        </p:nvSpPr>
        <p:spPr bwMode="auto">
          <a:xfrm>
            <a:off x="406400" y="1085850"/>
            <a:ext cx="60213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700"/>
              </a:spcBef>
              <a:buClrTx/>
            </a:pPr>
            <a:r>
              <a:rPr lang="ru-RU" altLang="ru-RU" sz="2800" b="1"/>
              <a:t>3 этап – Поддержание анестезии</a:t>
            </a:r>
          </a:p>
        </p:txBody>
      </p:sp>
      <p:sp>
        <p:nvSpPr>
          <p:cNvPr id="65540" name="Прямоугольник 5"/>
          <p:cNvSpPr>
            <a:spLocks noChangeArrowheads="1"/>
          </p:cNvSpPr>
          <p:nvPr/>
        </p:nvSpPr>
        <p:spPr bwMode="auto">
          <a:xfrm>
            <a:off x="406400" y="1608138"/>
            <a:ext cx="80533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/>
              <a:t>После проведения индукции выполняли постановку ларингеальной маски либо интубацию трахеи.</a:t>
            </a:r>
            <a:r>
              <a:rPr lang="en-US" altLang="ru-RU" sz="2400"/>
              <a:t> </a:t>
            </a:r>
            <a:r>
              <a:rPr lang="ru-RU" altLang="ru-RU" sz="2400"/>
              <a:t>Поддержание общей анестезии осуществляли ингаляционно севофлюраном 1-2 об.% в потоке газовой смеси кислорода и закиси азота с </a:t>
            </a:r>
            <a:r>
              <a:rPr lang="en-US" altLang="ru-RU" sz="2400"/>
              <a:t>Fi</a:t>
            </a:r>
            <a:r>
              <a:rPr lang="ru-RU" altLang="ru-RU" sz="2400"/>
              <a:t>02 </a:t>
            </a:r>
            <a:r>
              <a:rPr lang="en-US" altLang="ru-RU" sz="2400"/>
              <a:t>4</a:t>
            </a:r>
            <a:r>
              <a:rPr lang="ru-RU" altLang="ru-RU" sz="2400"/>
              <a:t>0%.</a:t>
            </a:r>
          </a:p>
          <a:p>
            <a:r>
              <a:rPr lang="ru-RU" altLang="ru-RU" sz="2400"/>
              <a:t>Детям старшего возраста может проводиться внутривенная седация с сохраненным спонтанным дыхание путем титрования пропофола 4-6 мг/кг/час.</a:t>
            </a:r>
          </a:p>
        </p:txBody>
      </p:sp>
      <p:pic>
        <p:nvPicPr>
          <p:cNvPr id="65541" name="Picture 2" descr="https://medoperacii.ru/wp-content/uploads/2016/11/spinal_anesthesi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654550"/>
            <a:ext cx="3455988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2" name="Picture 4" descr="https://kera-med.pl/wp-content/uploads/2017/08/IMG_8997-533x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4654550"/>
            <a:ext cx="3743325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Прямоугольник 1"/>
          <p:cNvSpPr>
            <a:spLocks noChangeArrowheads="1"/>
          </p:cNvSpPr>
          <p:nvPr/>
        </p:nvSpPr>
        <p:spPr bwMode="auto">
          <a:xfrm>
            <a:off x="827088" y="188913"/>
            <a:ext cx="7273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Методика проведения спинальной анестезии в УЗ «МОДБ»</a:t>
            </a:r>
          </a:p>
        </p:txBody>
      </p:sp>
      <p:sp>
        <p:nvSpPr>
          <p:cNvPr id="66563" name="Прямоугольник 3"/>
          <p:cNvSpPr>
            <a:spLocks noChangeArrowheads="1"/>
          </p:cNvSpPr>
          <p:nvPr/>
        </p:nvSpPr>
        <p:spPr bwMode="auto">
          <a:xfrm>
            <a:off x="406400" y="1341438"/>
            <a:ext cx="811530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ts val="700"/>
              </a:spcBef>
              <a:buClrTx/>
            </a:pPr>
            <a:r>
              <a:rPr lang="en-US" altLang="ru-RU" sz="2800" b="1"/>
              <a:t>4</a:t>
            </a:r>
            <a:r>
              <a:rPr lang="ru-RU" altLang="ru-RU" sz="2800" b="1"/>
              <a:t> этап – Выполнение спинальной анестезии</a:t>
            </a:r>
          </a:p>
        </p:txBody>
      </p:sp>
      <p:sp>
        <p:nvSpPr>
          <p:cNvPr id="66564" name="Прямоугольник 4"/>
          <p:cNvSpPr>
            <a:spLocks noChangeArrowheads="1"/>
          </p:cNvSpPr>
          <p:nvPr/>
        </p:nvSpPr>
        <p:spPr bwMode="auto">
          <a:xfrm>
            <a:off x="406400" y="1893888"/>
            <a:ext cx="8115300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400"/>
              <a:t>В положении ребенка на боку или сидя из срединного доступа иглой модификации </a:t>
            </a:r>
            <a:r>
              <a:rPr lang="en-US" altLang="ru-RU" sz="2400"/>
              <a:t>pencil point</a:t>
            </a:r>
            <a:r>
              <a:rPr lang="ru-RU" altLang="ru-RU" sz="2400"/>
              <a:t> 25-27</a:t>
            </a:r>
            <a:r>
              <a:rPr lang="en-US" altLang="ru-RU" sz="2400"/>
              <a:t>G</a:t>
            </a:r>
            <a:r>
              <a:rPr lang="ru-RU" altLang="ru-RU" sz="2400"/>
              <a:t> выполняем  пункцию субарахноидального пространства на уровне </a:t>
            </a:r>
            <a:r>
              <a:rPr lang="en-US" altLang="ru-RU" sz="2400"/>
              <a:t>L3-L4</a:t>
            </a:r>
            <a:r>
              <a:rPr lang="ru-RU" altLang="ru-RU" sz="2400"/>
              <a:t>, после получения ликвора и проведения аспирационной пробы вводим  интратекально раствор местного анестетика в возрастной дозировке, затем в зависимости от баричности анестетика, придаем  положение на операционном столе , при изобаричном растворе анестетика горизонтальное положение , при гипербаричном на боку, (при монолатеральном варианте спинальной анестезии), или в положении сидя при операциях на обеих нижних конечностях. 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Прямоугольник 1"/>
          <p:cNvSpPr>
            <a:spLocks noChangeArrowheads="1"/>
          </p:cNvSpPr>
          <p:nvPr/>
        </p:nvSpPr>
        <p:spPr bwMode="auto">
          <a:xfrm>
            <a:off x="827088" y="188913"/>
            <a:ext cx="72739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Методика проведения спинальной анестезии в УЗ «МОДБ»</a:t>
            </a:r>
          </a:p>
        </p:txBody>
      </p:sp>
      <p:sp>
        <p:nvSpPr>
          <p:cNvPr id="67587" name="Прямоугольник 2"/>
          <p:cNvSpPr>
            <a:spLocks noChangeArrowheads="1"/>
          </p:cNvSpPr>
          <p:nvPr/>
        </p:nvSpPr>
        <p:spPr bwMode="auto">
          <a:xfrm>
            <a:off x="250825" y="1341438"/>
            <a:ext cx="8713788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700"/>
              </a:spcBef>
              <a:buClrTx/>
            </a:pPr>
            <a:r>
              <a:rPr lang="en-US" altLang="ru-RU" sz="2800" b="1"/>
              <a:t>5</a:t>
            </a:r>
            <a:r>
              <a:rPr lang="ru-RU" altLang="ru-RU" sz="2800" b="1"/>
              <a:t> этап – Оценка качества выполненной анестезии.</a:t>
            </a:r>
          </a:p>
        </p:txBody>
      </p:sp>
      <p:sp>
        <p:nvSpPr>
          <p:cNvPr id="67588" name="Text Box 2"/>
          <p:cNvSpPr txBox="1">
            <a:spLocks noChangeArrowheads="1"/>
          </p:cNvSpPr>
          <p:nvPr/>
        </p:nvSpPr>
        <p:spPr bwMode="auto">
          <a:xfrm>
            <a:off x="282575" y="2257425"/>
            <a:ext cx="8362950" cy="2303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400">
                <a:ea typeface="Microsoft YaHei" panose="020B0503020204020204" pitchFamily="34" charset="-122"/>
              </a:rPr>
              <a:t>У пациентов в сознании через 15-20 минут после выполнения спинальной анестезии оценивается сенсорный и моторный блок.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r>
              <a:rPr lang="ru-RU" altLang="ru-RU" sz="2400">
                <a:ea typeface="Microsoft YaHei" panose="020B0503020204020204" pitchFamily="34" charset="-122"/>
              </a:rPr>
              <a:t>Сенсорный блок оценивается: </a:t>
            </a:r>
          </a:p>
          <a:p>
            <a:pPr eaLnBrk="1" hangingPunct="1">
              <a:spcBef>
                <a:spcPts val="700"/>
              </a:spcBef>
              <a:buClrTx/>
              <a:buFontTx/>
              <a:buNone/>
            </a:pPr>
            <a:endParaRPr lang="ru-RU" altLang="ru-RU" sz="2400">
              <a:ea typeface="Microsoft YaHei" panose="020B0503020204020204" pitchFamily="34" charset="-122"/>
            </a:endParaRPr>
          </a:p>
        </p:txBody>
      </p:sp>
      <p:sp>
        <p:nvSpPr>
          <p:cNvPr id="67589" name="Text Box 6"/>
          <p:cNvSpPr txBox="1">
            <a:spLocks noChangeArrowheads="1"/>
          </p:cNvSpPr>
          <p:nvPr/>
        </p:nvSpPr>
        <p:spPr bwMode="auto">
          <a:xfrm>
            <a:off x="401638" y="3911600"/>
            <a:ext cx="64643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46800">
            <a:spAutoFit/>
          </a:bodyPr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lnSpc>
                <a:spcPts val="265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Пробирка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со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льдом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(холодовой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тест)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-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C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волокна.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Уколы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иглой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(pinprick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)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-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Aδ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волокна.</a:t>
            </a:r>
          </a:p>
          <a:p>
            <a:pPr eaLnBrk="1" hangingPunct="1">
              <a:lnSpc>
                <a:spcPts val="3050"/>
              </a:lnSpc>
              <a:buClrTx/>
              <a:buFontTx/>
              <a:buNone/>
            </a:pP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Касание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-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Aβ</a:t>
            </a:r>
            <a:r>
              <a:rPr lang="en-US" altLang="ru-RU" sz="2400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ru-RU" sz="2400">
                <a:solidFill>
                  <a:srgbClr val="FFFF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волокна</a:t>
            </a:r>
            <a:endParaRPr lang="ru-RU" altLang="ru-RU" sz="2400">
              <a:solidFill>
                <a:srgbClr val="FFFF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67590" name="Прямоугольник 6"/>
          <p:cNvSpPr>
            <a:spLocks noChangeArrowheads="1"/>
          </p:cNvSpPr>
          <p:nvPr/>
        </p:nvSpPr>
        <p:spPr bwMode="auto">
          <a:xfrm>
            <a:off x="282575" y="5100638"/>
            <a:ext cx="720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Моторный блок 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 оценивается по 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шкал</a:t>
            </a:r>
            <a:r>
              <a:rPr lang="ru-RU" altLang="ru-RU" sz="2400">
                <a:solidFill>
                  <a:srgbClr val="FFFFFF"/>
                </a:solidFill>
                <a:ea typeface="宋体" panose="02010600030101010101" pitchFamily="2" charset="-122"/>
              </a:rPr>
              <a:t>е</a:t>
            </a:r>
            <a:r>
              <a:rPr lang="en-US" altLang="ru-RU" sz="2400">
                <a:solidFill>
                  <a:srgbClr val="FFFFFF"/>
                </a:solidFill>
                <a:ea typeface="宋体" panose="02010600030101010101" pitchFamily="2" charset="-122"/>
              </a:rPr>
              <a:t> Bromage.</a:t>
            </a:r>
            <a:endParaRPr lang="ru-RU" altLang="ru-RU" sz="2400"/>
          </a:p>
        </p:txBody>
      </p:sp>
      <p:sp>
        <p:nvSpPr>
          <p:cNvPr id="67591" name="Прямоугольник 7"/>
          <p:cNvSpPr>
            <a:spLocks noChangeArrowheads="1"/>
          </p:cNvSpPr>
          <p:nvPr/>
        </p:nvSpPr>
        <p:spPr bwMode="auto">
          <a:xfrm>
            <a:off x="250825" y="5561013"/>
            <a:ext cx="8497888" cy="120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700"/>
              </a:spcBef>
              <a:buClrTx/>
              <a:buFontTx/>
              <a:buNone/>
            </a:pPr>
            <a:r>
              <a:rPr lang="ru-RU" altLang="ru-RU" sz="2400">
                <a:ea typeface="Microsoft YaHei" panose="020B0503020204020204" pitchFamily="34" charset="-122"/>
              </a:rPr>
              <a:t>У детей ,которым проводится общая анестезия, оценивается динамика ЧСС и АД в ответ на хирургическую манипуляцию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Прямоугольник 1"/>
          <p:cNvSpPr>
            <a:spLocks noChangeArrowheads="1"/>
          </p:cNvSpPr>
          <p:nvPr/>
        </p:nvSpPr>
        <p:spPr bwMode="auto">
          <a:xfrm>
            <a:off x="827088" y="188913"/>
            <a:ext cx="7273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Шкала </a:t>
            </a:r>
            <a:r>
              <a:rPr lang="en-US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Bromage</a:t>
            </a: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 </a:t>
            </a:r>
          </a:p>
        </p:txBody>
      </p:sp>
      <p:pic>
        <p:nvPicPr>
          <p:cNvPr id="68611" name="Picture 2" descr="https://litfl.com/wp-content/uploads/2019/12/iu-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075" y="1265238"/>
            <a:ext cx="798195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Прямоугольник 1"/>
          <p:cNvSpPr>
            <a:spLocks noChangeArrowheads="1"/>
          </p:cNvSpPr>
          <p:nvPr/>
        </p:nvSpPr>
        <p:spPr bwMode="auto">
          <a:xfrm>
            <a:off x="827088" y="188913"/>
            <a:ext cx="72739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Мониторинг</a:t>
            </a:r>
          </a:p>
        </p:txBody>
      </p:sp>
      <p:pic>
        <p:nvPicPr>
          <p:cNvPr id="69635" name="Picture 2" descr="https://cf2.ppt-online.org/files2/slide/l/LvGMmENRjaq5wuS8osW3yIVce7fCTzYlOA1gQd6Ki/slide-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1604963"/>
            <a:ext cx="8732838" cy="510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Прямоугольник 3"/>
          <p:cNvSpPr>
            <a:spLocks noChangeArrowheads="1"/>
          </p:cNvSpPr>
          <p:nvPr/>
        </p:nvSpPr>
        <p:spPr bwMode="auto">
          <a:xfrm>
            <a:off x="107950" y="749300"/>
            <a:ext cx="90360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ts val="700"/>
              </a:spcBef>
              <a:buClrTx/>
            </a:pPr>
            <a:r>
              <a:rPr lang="ru-RU" altLang="ru-RU" sz="2400" b="1"/>
              <a:t>На всех этапах анестезии мониторинг осуществляется согласно Гарвардского стандарта. 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4699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Осложнения спинальной анестезии</a:t>
            </a:r>
          </a:p>
        </p:txBody>
      </p:sp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457200" y="1935163"/>
            <a:ext cx="8435975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Высокая или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тотальная спинальная 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анестезия</a:t>
            </a:r>
            <a:r>
              <a:rPr lang="ru-RU" sz="26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. 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Сердечно-сосудистая недостаточность.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Постпункционная</a:t>
            </a: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головная боль</a:t>
            </a:r>
            <a:r>
              <a:rPr lang="ru-RU" sz="26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Транзиторные неврологические 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нарушения.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Инфекционные осложнения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Внутрисосудистое введение местного анестетика.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Аллергические реакции на местный анестетик.</a:t>
            </a:r>
          </a:p>
          <a:p>
            <a:pPr>
              <a:lnSpc>
                <a:spcPct val="90000"/>
              </a:lnSpc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ea typeface="Microsoft YaHei" charset="-122"/>
                <a:cs typeface="Arial" pitchFamily="34" charset="0"/>
              </a:rPr>
              <a:t>Повреждение сосудов и спинного мозга.</a:t>
            </a:r>
            <a:endParaRPr lang="ru-RU" sz="2600" dirty="0" smtClean="0">
              <a:solidFill>
                <a:schemeClr val="bg1"/>
              </a:solidFill>
              <a:latin typeface="Arial" pitchFamily="34" charset="0"/>
              <a:ea typeface="Microsoft YaHei" charset="-122"/>
              <a:cs typeface="Arial" pitchFamily="34" charset="0"/>
            </a:endParaRPr>
          </a:p>
          <a:p>
            <a:pPr marL="268288">
              <a:lnSpc>
                <a:spcPct val="90000"/>
              </a:lnSpc>
              <a:spcBef>
                <a:spcPts val="650"/>
              </a:spcBef>
              <a:buClrTx/>
              <a:buFontTx/>
              <a:buNone/>
              <a:defRPr/>
            </a:pPr>
            <a:endParaRPr lang="ru-RU" sz="2600" dirty="0" smtClean="0">
              <a:solidFill>
                <a:schemeClr val="bg1"/>
              </a:solidFill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1"/>
          <p:cNvSpPr txBox="1">
            <a:spLocks noChangeArrowheads="1"/>
          </p:cNvSpPr>
          <p:nvPr/>
        </p:nvSpPr>
        <p:spPr bwMode="auto">
          <a:xfrm>
            <a:off x="469900" y="11588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>
                <a:solidFill>
                  <a:srgbClr val="FFFF00"/>
                </a:solidFill>
                <a:ea typeface="Microsoft YaHei" panose="020B0503020204020204" pitchFamily="34" charset="-122"/>
              </a:rPr>
              <a:t>Осложнения спинальной анестезии в УЗ «МОДБ» с 2016 по 2020 годы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1484313"/>
          <a:ext cx="7993062" cy="5048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74197"/>
                <a:gridCol w="3618865"/>
              </a:tblGrid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Название осложнения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719" marB="45719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Количество осложнений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1442" marR="91442" marT="45719" marB="45719">
                    <a:solidFill>
                      <a:schemeClr val="accent2"/>
                    </a:solidFill>
                  </a:tcPr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Высокий спинальный блок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0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40077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Артериальная гипотензия , требующая вазопрессорной поддержки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5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Аллергические реакции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0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Инфекционные осложнения 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0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Рвота на операционном столе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1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Повреждение сосудов</a:t>
                      </a:r>
                      <a:r>
                        <a:rPr lang="ru-RU" sz="1800" baseline="0" dirty="0" smtClean="0"/>
                        <a:t> и спинного мозга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0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  <a:tr h="62973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Внутрисосудистое</a:t>
                      </a:r>
                      <a:r>
                        <a:rPr lang="ru-RU" sz="1800" baseline="0" dirty="0" smtClean="0"/>
                        <a:t> введение анестетика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       0</a:t>
                      </a:r>
                      <a:endParaRPr lang="ru-RU" sz="1800" dirty="0"/>
                    </a:p>
                  </a:txBody>
                  <a:tcPr marL="91442" marR="91442" marT="45719" marB="45719"/>
                </a:tc>
              </a:tr>
            </a:tbl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ok\Pictures\64df6200bd5e7e4438ec4b24751b1ef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3" y="1331913"/>
            <a:ext cx="8993187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Text Box 1"/>
          <p:cNvSpPr txBox="1">
            <a:spLocks noChangeArrowheads="1"/>
          </p:cNvSpPr>
          <p:nvPr/>
        </p:nvSpPr>
        <p:spPr bwMode="auto">
          <a:xfrm>
            <a:off x="506413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46800" rIns="0" bIns="0" anchor="b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4800" b="1">
                <a:solidFill>
                  <a:srgbClr val="FFFF00"/>
                </a:solidFill>
                <a:ea typeface="Microsoft YaHei" panose="020B0503020204020204" pitchFamily="34" charset="-122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412750" y="1247775"/>
            <a:ext cx="8229600" cy="506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266700" indent="-266700"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66700" algn="l"/>
                <a:tab pos="714375" algn="l"/>
                <a:tab pos="1163638" algn="l"/>
                <a:tab pos="1612900" algn="l"/>
                <a:tab pos="2062163" algn="l"/>
                <a:tab pos="2511425" algn="l"/>
                <a:tab pos="2960688" algn="l"/>
                <a:tab pos="3409950" algn="l"/>
                <a:tab pos="3859213" algn="l"/>
                <a:tab pos="4308475" algn="l"/>
                <a:tab pos="4757738" algn="l"/>
                <a:tab pos="5207000" algn="l"/>
                <a:tab pos="5656263" algn="l"/>
                <a:tab pos="6105525" algn="l"/>
                <a:tab pos="6554788" algn="l"/>
                <a:tab pos="7004050" algn="l"/>
                <a:tab pos="7453313" algn="l"/>
                <a:tab pos="7902575" algn="l"/>
                <a:tab pos="8351838" algn="l"/>
                <a:tab pos="8801100" algn="l"/>
                <a:tab pos="92503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Комфортный, безболезненный и укороченный послеоперационный период;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Метод выбора при высоком анестезиологическом риске или технических трудностях проведения общей анестезии. 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 Сокращает операционную и послеоперационную кровопотерю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Укорачивается период пробуждения, реже наблюдаются послеоперационная тошнота и рвота</a:t>
            </a:r>
          </a:p>
          <a:p>
            <a:pPr>
              <a:spcBef>
                <a:spcPts val="650"/>
              </a:spcBef>
              <a:buClr>
                <a:srgbClr val="FFC000"/>
              </a:buClr>
              <a:buFont typeface="Wingdings" charset="2"/>
              <a:buChar char=""/>
              <a:defRPr/>
            </a:pPr>
            <a:r>
              <a:rPr lang="ru-RU" sz="2600" smtClean="0">
                <a:solidFill>
                  <a:srgbClr val="FFFFFF"/>
                </a:solidFill>
                <a:latin typeface="Constantia" pitchFamily="16" charset="0"/>
                <a:ea typeface="Microsoft YaHei" charset="-122"/>
              </a:rPr>
              <a:t> Экономическая выгода</a:t>
            </a: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smtClean="0">
              <a:latin typeface="Constantia" pitchFamily="16" charset="0"/>
              <a:ea typeface="Microsoft YaHei" charset="-122"/>
            </a:endParaRPr>
          </a:p>
          <a:p>
            <a:pPr marL="268288">
              <a:spcBef>
                <a:spcPts val="650"/>
              </a:spcBef>
              <a:buClrTx/>
              <a:buFontTx/>
              <a:buNone/>
              <a:defRPr/>
            </a:pPr>
            <a:endParaRPr lang="ru-RU" sz="2600" smtClean="0">
              <a:latin typeface="Constantia" pitchFamily="16" charset="0"/>
              <a:ea typeface="Microsoft YaHei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"/>
          <p:cNvSpPr txBox="1">
            <a:spLocks noChangeArrowheads="1"/>
          </p:cNvSpPr>
          <p:nvPr/>
        </p:nvSpPr>
        <p:spPr bwMode="auto">
          <a:xfrm>
            <a:off x="1439863" y="735013"/>
            <a:ext cx="6911975" cy="106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>
                <a:solidFill>
                  <a:srgbClr val="FFFF66"/>
                </a:solidFill>
                <a:cs typeface="Segoe UI" panose="020B0502040204020203" pitchFamily="34" charset="0"/>
              </a:rPr>
              <a:t>История спинальной анестезии</a:t>
            </a:r>
          </a:p>
        </p:txBody>
      </p:sp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-55563" y="-242888"/>
            <a:ext cx="9026526" cy="642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5900" indent="-212725"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215900" algn="l"/>
                <a:tab pos="663575" algn="l"/>
                <a:tab pos="1112838" algn="l"/>
                <a:tab pos="1562100" algn="l"/>
                <a:tab pos="2011363" algn="l"/>
                <a:tab pos="2460625" algn="l"/>
                <a:tab pos="2909888" algn="l"/>
                <a:tab pos="3359150" algn="l"/>
                <a:tab pos="3808413" algn="l"/>
                <a:tab pos="4257675" algn="l"/>
                <a:tab pos="4706938" algn="l"/>
                <a:tab pos="5156200" algn="l"/>
                <a:tab pos="5605463" algn="l"/>
                <a:tab pos="6054725" algn="l"/>
                <a:tab pos="6503988" algn="l"/>
                <a:tab pos="6953250" algn="l"/>
                <a:tab pos="7402513" algn="l"/>
                <a:tab pos="7851775" algn="l"/>
                <a:tab pos="8301038" algn="l"/>
                <a:tab pos="8750300" algn="l"/>
                <a:tab pos="9199563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>
              <a:buClrTx/>
              <a:buFontTx/>
              <a:buNone/>
              <a:defRPr/>
            </a:pPr>
            <a:endParaRPr lang="ru-RU" sz="2400" smtClean="0">
              <a:latin typeface="Times New Roman" pitchFamily="16" charset="0"/>
              <a:cs typeface="Segoe UI" charset="0"/>
            </a:endParaRPr>
          </a:p>
          <a:p>
            <a:pPr>
              <a:buClrTx/>
              <a:buFontTx/>
              <a:buNone/>
              <a:defRPr/>
            </a:pPr>
            <a:endParaRPr lang="ru-RU" sz="2400" smtClean="0">
              <a:latin typeface="Times New Roman" pitchFamily="16" charset="0"/>
              <a:cs typeface="Segoe UI" charset="0"/>
            </a:endParaRPr>
          </a:p>
          <a:p>
            <a:pPr>
              <a:buClrTx/>
              <a:buFontTx/>
              <a:buNone/>
              <a:defRPr/>
            </a:pPr>
            <a:endParaRPr lang="ru-RU" sz="2400" smtClean="0">
              <a:latin typeface="Times New Roman" pitchFamily="16" charset="0"/>
              <a:cs typeface="Segoe UI" charset="0"/>
            </a:endParaRPr>
          </a:p>
          <a:p>
            <a:pPr>
              <a:buClrTx/>
              <a:buFontTx/>
              <a:buNone/>
              <a:defRPr/>
            </a:pPr>
            <a:endParaRPr lang="ru-RU" sz="2400" smtClean="0">
              <a:latin typeface="Times New Roman" pitchFamily="16" charset="0"/>
              <a:cs typeface="Segoe UI" charset="0"/>
            </a:endParaRPr>
          </a:p>
          <a:p>
            <a:pPr marL="214313">
              <a:buFont typeface="Wingdings" charset="2"/>
              <a:buChar char=""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V в. до н. э. Гиппократ (ок. 460 – ок. 370 до н. э.) описал наличие «воды» в мозге у больных с гидроцефалией и даже выполнял при этих состояниях пункцию желудочков</a:t>
            </a:r>
          </a:p>
          <a:p>
            <a:pPr marL="214313">
              <a:buFont typeface="Wingdings" charset="2"/>
              <a:buChar char=""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1879 русский врач В.К. Анреп описал местноанестезирующее действие кокаина</a:t>
            </a:r>
          </a:p>
          <a:p>
            <a:pPr marL="214313">
              <a:buFont typeface="Wingdings" charset="2"/>
              <a:buChar char=""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1897 А.Бир впервые выполнил спинальную анестезию у взрослого, а через 4 дня у 14 летнего ребенка по поводу резекции коленного сустава</a:t>
            </a:r>
          </a:p>
          <a:p>
            <a:pPr marL="214313">
              <a:buFont typeface="Wingdings" charset="2"/>
              <a:buChar char=""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1900  Я.В. Зильберберг в Одессе первым применяет спинальную анестезию</a:t>
            </a:r>
          </a:p>
          <a:p>
            <a:pPr marL="214313">
              <a:buFont typeface="Wingdings" charset="2"/>
              <a:buChar char=""/>
              <a:defRPr/>
            </a:pPr>
            <a:r>
              <a:rPr lang="ru-RU" sz="2800" smtClean="0">
                <a:solidFill>
                  <a:srgbClr val="FFFFFF"/>
                </a:solidFill>
                <a:latin typeface="Times New Roman" pitchFamily="16" charset="0"/>
                <a:cs typeface="Segoe UI" charset="0"/>
              </a:rPr>
              <a:t>1910 Gray опубликовал опыт более 300 спинальных анестезий у детей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"/>
          <p:cNvSpPr txBox="1">
            <a:spLocks noChangeArrowheads="1"/>
          </p:cNvSpPr>
          <p:nvPr/>
        </p:nvSpPr>
        <p:spPr bwMode="auto">
          <a:xfrm>
            <a:off x="1223963" y="373063"/>
            <a:ext cx="6911975" cy="106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ru-RU" altLang="ru-RU" sz="3200">
                <a:solidFill>
                  <a:srgbClr val="FFFF66"/>
                </a:solidFill>
                <a:cs typeface="Segoe UI" panose="020B0502040204020203" pitchFamily="34" charset="0"/>
              </a:rPr>
              <a:t>История спинальной анестезии</a:t>
            </a: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117475" y="1268413"/>
            <a:ext cx="8890000" cy="321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212725" indent="-212725"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eaLnBrk="0" hangingPunct="0"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212725" algn="l"/>
                <a:tab pos="660400" algn="l"/>
                <a:tab pos="1109663" algn="l"/>
                <a:tab pos="1558925" algn="l"/>
                <a:tab pos="2008188" algn="l"/>
                <a:tab pos="2457450" algn="l"/>
                <a:tab pos="2906713" algn="l"/>
                <a:tab pos="3355975" algn="l"/>
                <a:tab pos="3805238" algn="l"/>
                <a:tab pos="4254500" algn="l"/>
                <a:tab pos="4703763" algn="l"/>
                <a:tab pos="5153025" algn="l"/>
                <a:tab pos="5602288" algn="l"/>
                <a:tab pos="6051550" algn="l"/>
                <a:tab pos="6500813" algn="l"/>
                <a:tab pos="6950075" algn="l"/>
                <a:tab pos="7399338" algn="l"/>
                <a:tab pos="7848600" algn="l"/>
                <a:tab pos="8297863" algn="l"/>
                <a:tab pos="8747125" algn="l"/>
                <a:tab pos="9196388" algn="l"/>
              </a:tabLst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1915 году в Петрограде  В.Ф.  Войно-Ясенецким  издана  одна  из  первых  в  Российской  империи  монография  «Регионарная  анестезия»  (типография  Collins),  удостоенная  премии   Варшавского   университета</a:t>
            </a:r>
          </a:p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1959 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E.Rugheimer </a:t>
            </a: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использовал метод односторонней спинальной анестезии </a:t>
            </a:r>
          </a:p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1986 </a:t>
            </a:r>
            <a:r>
              <a:rPr lang="en-US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Zhen-Gang Zhan </a:t>
            </a: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на первом европейском конгрессе  представил опыт проведения 10000 нейроаксиальных блокад у детей без неврологических и инфекционных осложнений</a:t>
            </a:r>
          </a:p>
          <a:p>
            <a:pPr eaLnBrk="1" hangingPunct="1">
              <a:buFont typeface="Wingdings" panose="05000000000000000000" pitchFamily="2" charset="2"/>
              <a:buChar char=""/>
            </a:pPr>
            <a:r>
              <a:rPr lang="ru-RU" altLang="ru-RU" sz="2800">
                <a:solidFill>
                  <a:srgbClr val="FFFFFF"/>
                </a:solidFill>
                <a:latin typeface="Times New Roman" panose="02020603050405020304" pitchFamily="18" charset="0"/>
                <a:cs typeface="Segoe UI" panose="020B0502040204020203" pitchFamily="34" charset="0"/>
              </a:rPr>
              <a:t> Использование УЗИ навигации при спинальной анестезии</a:t>
            </a:r>
          </a:p>
        </p:txBody>
      </p:sp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338" y="792163"/>
            <a:ext cx="3959225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5488" y="792163"/>
            <a:ext cx="4176712" cy="54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orbel"/>
        <a:ea typeface=""/>
        <a:cs typeface="Tunga"/>
      </a:majorFont>
      <a:minorFont>
        <a:latin typeface="Corbel"/>
        <a:ea typeface=""/>
        <a:cs typeface="Taho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</TotalTime>
  <Words>2623</Words>
  <Application>Microsoft Office PowerPoint</Application>
  <PresentationFormat>Экран (4:3)</PresentationFormat>
  <Paragraphs>603</Paragraphs>
  <Slides>58</Slides>
  <Notes>25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14</vt:i4>
      </vt:variant>
      <vt:variant>
        <vt:lpstr>Тема</vt:lpstr>
      </vt:variant>
      <vt:variant>
        <vt:i4>13</vt:i4>
      </vt:variant>
      <vt:variant>
        <vt:lpstr>Заголовки слайдов</vt:lpstr>
      </vt:variant>
      <vt:variant>
        <vt:i4>58</vt:i4>
      </vt:variant>
    </vt:vector>
  </HeadingPairs>
  <TitlesOfParts>
    <vt:vector size="85" baseType="lpstr">
      <vt:lpstr>Arial</vt:lpstr>
      <vt:lpstr>Times New Roman</vt:lpstr>
      <vt:lpstr>Corbel</vt:lpstr>
      <vt:lpstr>Tunga</vt:lpstr>
      <vt:lpstr>Tahoma</vt:lpstr>
      <vt:lpstr>Segoe UI</vt:lpstr>
      <vt:lpstr>Wingdings</vt:lpstr>
      <vt:lpstr>Constantia</vt:lpstr>
      <vt:lpstr>Microsoft YaHei</vt:lpstr>
      <vt:lpstr>Calibri</vt:lpstr>
      <vt:lpstr>Varela Round</vt:lpstr>
      <vt:lpstr>Wingdings 2</vt:lpstr>
      <vt:lpstr>Garamond</vt:lpstr>
      <vt:lpstr>宋体</vt:lpstr>
      <vt:lpstr>Тема Office</vt:lpstr>
      <vt:lpstr>1_Тема Office</vt:lpstr>
      <vt:lpstr>2_Тема Office</vt:lpstr>
      <vt:lpstr>3_Тема Office</vt:lpstr>
      <vt:lpstr>4_Тема Office</vt:lpstr>
      <vt:lpstr>5_Тема Office</vt:lpstr>
      <vt:lpstr>6_Тема Office</vt:lpstr>
      <vt:lpstr>7_Тема Office</vt:lpstr>
      <vt:lpstr>8_Тема Office</vt:lpstr>
      <vt:lpstr>9_Тема Office</vt:lpstr>
      <vt:lpstr>10_Тема Office</vt:lpstr>
      <vt:lpstr>11_Тема Office</vt:lpstr>
      <vt:lpstr>12_Тема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РЕГИОНАРНАЯ АНЕСТЕЗИЯ</dc:title>
  <dc:creator>КОРОВЕН</dc:creator>
  <cp:lastModifiedBy>user</cp:lastModifiedBy>
  <cp:revision>230</cp:revision>
  <cp:lastPrinted>1601-01-01T00:00:00Z</cp:lastPrinted>
  <dcterms:created xsi:type="dcterms:W3CDTF">2011-09-27T13:44:47Z</dcterms:created>
  <dcterms:modified xsi:type="dcterms:W3CDTF">2021-04-05T15:46:19Z</dcterms:modified>
</cp:coreProperties>
</file>